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7C1-F067-48AC-86D2-5B181A8667DD}" type="datetimeFigureOut">
              <a:rPr lang="hu-HU" smtClean="0"/>
              <a:t>2021. 11. 06.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46B1-D1BF-447C-B893-0B4476F010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738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7C1-F067-48AC-86D2-5B181A8667DD}" type="datetimeFigureOut">
              <a:rPr lang="hu-HU" smtClean="0"/>
              <a:t>2021. 11. 06.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46B1-D1BF-447C-B893-0B4476F010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681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7C1-F067-48AC-86D2-5B181A8667DD}" type="datetimeFigureOut">
              <a:rPr lang="hu-HU" smtClean="0"/>
              <a:t>2021. 11. 06.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46B1-D1BF-447C-B893-0B4476F010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433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7C1-F067-48AC-86D2-5B181A8667DD}" type="datetimeFigureOut">
              <a:rPr lang="hu-HU" smtClean="0"/>
              <a:t>2021. 11. 06.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46B1-D1BF-447C-B893-0B4476F010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993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7C1-F067-48AC-86D2-5B181A8667DD}" type="datetimeFigureOut">
              <a:rPr lang="hu-HU" smtClean="0"/>
              <a:t>2021. 11. 06.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46B1-D1BF-447C-B893-0B4476F010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612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7C1-F067-48AC-86D2-5B181A8667DD}" type="datetimeFigureOut">
              <a:rPr lang="hu-HU" smtClean="0"/>
              <a:t>2021. 11. 06.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46B1-D1BF-447C-B893-0B4476F010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366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7C1-F067-48AC-86D2-5B181A8667DD}" type="datetimeFigureOut">
              <a:rPr lang="hu-HU" smtClean="0"/>
              <a:t>2021. 11. 06.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46B1-D1BF-447C-B893-0B4476F010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386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7C1-F067-48AC-86D2-5B181A8667DD}" type="datetimeFigureOut">
              <a:rPr lang="hu-HU" smtClean="0"/>
              <a:t>2021. 11. 06.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46B1-D1BF-447C-B893-0B4476F010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061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7C1-F067-48AC-86D2-5B181A8667DD}" type="datetimeFigureOut">
              <a:rPr lang="hu-HU" smtClean="0"/>
              <a:t>2021. 11. 06.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46B1-D1BF-447C-B893-0B4476F010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820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7C1-F067-48AC-86D2-5B181A8667DD}" type="datetimeFigureOut">
              <a:rPr lang="hu-HU" smtClean="0"/>
              <a:t>2021. 11. 06.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46B1-D1BF-447C-B893-0B4476F010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078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7C1-F067-48AC-86D2-5B181A8667DD}" type="datetimeFigureOut">
              <a:rPr lang="hu-HU" smtClean="0"/>
              <a:t>2021. 11. 06.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46B1-D1BF-447C-B893-0B4476F010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177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CA7C1-F067-48AC-86D2-5B181A8667DD}" type="datetimeFigureOut">
              <a:rPr lang="hu-HU" smtClean="0"/>
              <a:t>2021. 11. 06.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F46B1-D1BF-447C-B893-0B4476F010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769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Hozzászólás</a:t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>Szabó Lajos:</a:t>
            </a:r>
            <a:br>
              <a:rPr lang="hu-HU" sz="3200" dirty="0" smtClean="0"/>
            </a:br>
            <a:r>
              <a:rPr lang="en-US" sz="3200" dirty="0" smtClean="0"/>
              <a:t>The Effect of Public Work </a:t>
            </a:r>
            <a:r>
              <a:rPr lang="en-US" sz="3200" dirty="0" err="1" smtClean="0"/>
              <a:t>Programme</a:t>
            </a:r>
            <a:r>
              <a:rPr lang="en-US" sz="3200" dirty="0" smtClean="0"/>
              <a:t> in Hungary on Private</a:t>
            </a:r>
            <a:r>
              <a:rPr lang="hu-HU" sz="3200" dirty="0" smtClean="0"/>
              <a:t> </a:t>
            </a:r>
            <a:r>
              <a:rPr lang="en-US" sz="3200" dirty="0" smtClean="0"/>
              <a:t>Sector Wages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Elek Péter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5137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Főbb állítások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közmunka arányának 1 %pontos növekedése 0,5%-</a:t>
            </a:r>
            <a:r>
              <a:rPr lang="hu-HU" sz="2400" dirty="0" err="1" smtClean="0"/>
              <a:t>kal</a:t>
            </a:r>
            <a:r>
              <a:rPr lang="hu-HU" sz="2400" dirty="0" smtClean="0"/>
              <a:t> csökkenti a </a:t>
            </a:r>
            <a:r>
              <a:rPr lang="hu-HU" sz="2400" dirty="0" err="1" smtClean="0"/>
              <a:t>versenyszférabeli</a:t>
            </a:r>
            <a:r>
              <a:rPr lang="hu-HU" sz="2400" dirty="0" smtClean="0"/>
              <a:t> bért</a:t>
            </a:r>
          </a:p>
          <a:p>
            <a:r>
              <a:rPr lang="hu-HU" sz="2400" dirty="0" smtClean="0"/>
              <a:t>Feltételezett csatorna: munkakínálat, de a foglalkoztatásra nincs szignifikáns hatással</a:t>
            </a:r>
          </a:p>
          <a:p>
            <a:r>
              <a:rPr lang="hu-HU" sz="2400" dirty="0" smtClean="0"/>
              <a:t>Identifikáció: szakadás a közmunka arányában a járás komplex fejlettségi mutatója szerint</a:t>
            </a:r>
          </a:p>
          <a:p>
            <a:r>
              <a:rPr lang="hu-HU" sz="2400" dirty="0" smtClean="0"/>
              <a:t>Nem a szociális rendszer egyébként folyó átalakítása irányítja az eredményeket, hanem maga a közmunka</a:t>
            </a:r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01109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38909" y="365125"/>
            <a:ext cx="10741891" cy="1325563"/>
          </a:xfrm>
        </p:spPr>
        <p:txBody>
          <a:bodyPr>
            <a:normAutofit/>
          </a:bodyPr>
          <a:lstStyle/>
          <a:p>
            <a:r>
              <a:rPr lang="hu-HU" sz="4000" dirty="0" smtClean="0"/>
              <a:t>Megjegyzések: identifikáció és </a:t>
            </a:r>
            <a:r>
              <a:rPr lang="hu-HU" sz="4000" dirty="0" err="1" smtClean="0"/>
              <a:t>ökonometriai</a:t>
            </a:r>
            <a:r>
              <a:rPr lang="hu-HU" sz="4000" dirty="0" smtClean="0"/>
              <a:t> modell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8909" y="1825625"/>
            <a:ext cx="10741891" cy="4351338"/>
          </a:xfrm>
        </p:spPr>
        <p:txBody>
          <a:bodyPr>
            <a:normAutofit/>
          </a:bodyPr>
          <a:lstStyle/>
          <a:p>
            <a:r>
              <a:rPr lang="hu-HU" sz="2400" dirty="0" smtClean="0"/>
              <a:t>Identifikáció lényegében keresztmetszetből történik</a:t>
            </a:r>
          </a:p>
          <a:p>
            <a:r>
              <a:rPr lang="hu-HU" sz="2400" dirty="0" smtClean="0"/>
              <a:t>Fuzzy RD becslés: -0.005 log skálán, </a:t>
            </a:r>
            <a:r>
              <a:rPr lang="hu-HU" sz="2400" dirty="0" err="1" smtClean="0"/>
              <a:t>first</a:t>
            </a:r>
            <a:r>
              <a:rPr lang="hu-HU" sz="2400" dirty="0" smtClean="0"/>
              <a:t> </a:t>
            </a:r>
            <a:r>
              <a:rPr lang="hu-HU" sz="2400" dirty="0" err="1" smtClean="0"/>
              <a:t>stage</a:t>
            </a:r>
            <a:r>
              <a:rPr lang="hu-HU" sz="2400" dirty="0" smtClean="0"/>
              <a:t>: 10 %pontos hatás</a:t>
            </a:r>
          </a:p>
          <a:p>
            <a:r>
              <a:rPr lang="hu-HU" sz="2400" dirty="0" smtClean="0"/>
              <a:t>Ebből redukált forma kb. -0.05 log skálán (érdemes lenne megjeleníteni)</a:t>
            </a:r>
          </a:p>
          <a:p>
            <a:r>
              <a:rPr lang="hu-HU" sz="2400" dirty="0" smtClean="0"/>
              <a:t>De előtte is volt -0.03 – -</a:t>
            </a:r>
            <a:r>
              <a:rPr lang="hu-HU" sz="2400" dirty="0" smtClean="0"/>
              <a:t>0.04 </a:t>
            </a:r>
            <a:r>
              <a:rPr lang="hu-HU" sz="2400" dirty="0" smtClean="0"/>
              <a:t>különbség (bár nem szignifikáns)</a:t>
            </a:r>
          </a:p>
          <a:p>
            <a:r>
              <a:rPr lang="hu-HU" sz="2400" dirty="0" smtClean="0"/>
              <a:t>Panel (</a:t>
            </a:r>
            <a:r>
              <a:rPr lang="hu-HU" sz="2400" dirty="0" err="1" smtClean="0"/>
              <a:t>diff</a:t>
            </a:r>
            <a:r>
              <a:rPr lang="hu-HU" sz="2400" dirty="0" smtClean="0"/>
              <a:t>-in-</a:t>
            </a:r>
            <a:r>
              <a:rPr lang="hu-HU" sz="2400" dirty="0" err="1" smtClean="0"/>
              <a:t>diff</a:t>
            </a:r>
            <a:r>
              <a:rPr lang="hu-HU" sz="2400" dirty="0"/>
              <a:t> </a:t>
            </a:r>
            <a:r>
              <a:rPr lang="hu-HU" sz="2400" dirty="0" smtClean="0"/>
              <a:t>típusú) becslés vélhetően </a:t>
            </a:r>
            <a:r>
              <a:rPr lang="hu-HU" sz="2400" dirty="0" smtClean="0"/>
              <a:t>sokkal kisebb </a:t>
            </a:r>
            <a:r>
              <a:rPr lang="hu-HU" sz="2400" dirty="0" smtClean="0"/>
              <a:t>hatást mutatna ki</a:t>
            </a:r>
          </a:p>
          <a:p>
            <a:endParaRPr lang="hu-HU" sz="2400" dirty="0"/>
          </a:p>
          <a:p>
            <a:r>
              <a:rPr lang="hu-HU" sz="2400" dirty="0" smtClean="0"/>
              <a:t>Idődimenzió hasznos lenne az elemzésbe</a:t>
            </a:r>
          </a:p>
          <a:p>
            <a:r>
              <a:rPr lang="hu-HU" sz="2400" dirty="0" smtClean="0"/>
              <a:t>Közmunka időbeli és térbeli fluktuációja (téli közmunka stb.), amit ki lehetne használni az identifikációhoz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86795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Megjegyzések: statisztikai becslés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Mintaelemszám pl. = 3 </a:t>
            </a:r>
            <a:r>
              <a:rPr lang="hu-HU" sz="2400" dirty="0" err="1" smtClean="0"/>
              <a:t>feor</a:t>
            </a:r>
            <a:r>
              <a:rPr lang="hu-HU" sz="2400" dirty="0" smtClean="0"/>
              <a:t> * 5 év * (25 vagy 39 vagy 73) járás (ha jól értettem)</a:t>
            </a:r>
          </a:p>
          <a:p>
            <a:r>
              <a:rPr lang="hu-HU" sz="2400" dirty="0" smtClean="0"/>
              <a:t>Járások:</a:t>
            </a:r>
          </a:p>
          <a:p>
            <a:pPr lvl="1"/>
            <a:r>
              <a:rPr lang="hu-HU" sz="2000" dirty="0" smtClean="0"/>
              <a:t>73 járás már majdnem az ország </a:t>
            </a:r>
            <a:r>
              <a:rPr lang="hu-HU" sz="2000" dirty="0" err="1" smtClean="0"/>
              <a:t>Bp</a:t>
            </a:r>
            <a:r>
              <a:rPr lang="hu-HU" sz="2000" dirty="0" smtClean="0"/>
              <a:t>-en kívüli részének a fele</a:t>
            </a:r>
          </a:p>
          <a:p>
            <a:pPr lvl="1"/>
            <a:r>
              <a:rPr lang="hu-HU" sz="2000" dirty="0" smtClean="0"/>
              <a:t>25 járás esetén: Hol helyezkednek el a térképen? Vannak </a:t>
            </a:r>
            <a:r>
              <a:rPr lang="hu-HU" sz="2000" dirty="0" err="1"/>
              <a:t>s</a:t>
            </a:r>
            <a:r>
              <a:rPr lang="hu-HU" sz="2000" dirty="0" err="1" smtClean="0"/>
              <a:t>zomszédosak</a:t>
            </a:r>
            <a:r>
              <a:rPr lang="hu-HU" sz="2000" dirty="0" smtClean="0"/>
              <a:t>? </a:t>
            </a:r>
          </a:p>
          <a:p>
            <a:r>
              <a:rPr lang="hu-HU" sz="2400" dirty="0" err="1" smtClean="0"/>
              <a:t>Klaszteresedés</a:t>
            </a:r>
            <a:r>
              <a:rPr lang="hu-HU" sz="2400" dirty="0" smtClean="0"/>
              <a:t> a </a:t>
            </a:r>
            <a:r>
              <a:rPr lang="hu-HU" sz="2400" dirty="0" err="1" smtClean="0"/>
              <a:t>feor</a:t>
            </a:r>
            <a:r>
              <a:rPr lang="hu-HU" sz="2400" dirty="0" smtClean="0"/>
              <a:t>-cellák szintjén is</a:t>
            </a:r>
            <a:r>
              <a:rPr lang="hu-HU" sz="2400" dirty="0" smtClean="0"/>
              <a:t>?</a:t>
            </a:r>
          </a:p>
          <a:p>
            <a:pPr lvl="1"/>
            <a:r>
              <a:rPr lang="hu-HU" sz="2000" dirty="0" smtClean="0"/>
              <a:t>FEOR 9-es kategória egybevonása? </a:t>
            </a:r>
            <a:endParaRPr lang="hu-HU" sz="2000" dirty="0" smtClean="0"/>
          </a:p>
          <a:p>
            <a:r>
              <a:rPr lang="hu-HU" sz="2400" dirty="0"/>
              <a:t>Több leíró statisztika és ábra </a:t>
            </a:r>
            <a:r>
              <a:rPr lang="hu-HU" sz="2400" dirty="0" smtClean="0"/>
              <a:t>kellene, alap RD ábrában a vonalak konfidencia-intervalluma</a:t>
            </a:r>
            <a:endParaRPr lang="hu-HU" sz="2400" dirty="0"/>
          </a:p>
          <a:p>
            <a:r>
              <a:rPr lang="hu-HU" sz="2400" dirty="0" smtClean="0"/>
              <a:t>Hatás a foglalkoztatásra: nem szignifikáns, de a pontbecslés nagysága jelentősnek tűnik</a:t>
            </a:r>
          </a:p>
        </p:txBody>
      </p:sp>
    </p:spTree>
    <p:extLst>
      <p:ext uri="{BB962C8B-B14F-4D97-AF65-F5344CB8AC3E}">
        <p14:creationId xmlns:p14="http://schemas.microsoft.com/office/powerpoint/2010/main" val="2981492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Egyéb megjegyzések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Intézményi háttér: háromféle közmunkaprogram részletesebb jellemzői, időbeli és térbeli eloszlása</a:t>
            </a:r>
          </a:p>
          <a:p>
            <a:r>
              <a:rPr lang="hu-HU" sz="2400" dirty="0" smtClean="0"/>
              <a:t>Formális munkagazdaságtani </a:t>
            </a:r>
            <a:r>
              <a:rPr lang="hu-HU" sz="2400" dirty="0" smtClean="0"/>
              <a:t>modell hasznos lenne (a végén van kicsi belőle)</a:t>
            </a:r>
          </a:p>
          <a:p>
            <a:r>
              <a:rPr lang="hu-HU" sz="2400" dirty="0" smtClean="0"/>
              <a:t>Közszféra kezelése?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460200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264</Words>
  <Application>Microsoft Office PowerPoint</Application>
  <PresentationFormat>Szélesvásznú</PresentationFormat>
  <Paragraphs>31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Office-téma</vt:lpstr>
      <vt:lpstr>Hozzászólás  Szabó Lajos: The Effect of Public Work Programme in Hungary on Private Sector Wages</vt:lpstr>
      <vt:lpstr>Főbb állítások</vt:lpstr>
      <vt:lpstr>Megjegyzések: identifikáció és ökonometriai modell</vt:lpstr>
      <vt:lpstr>Megjegyzések: statisztikai becslés</vt:lpstr>
      <vt:lpstr>Egyéb megjegyzések</vt:lpstr>
    </vt:vector>
  </TitlesOfParts>
  <Company>KRTK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Hozzászólás  Szabó Lajos: The Effect of Public Work Programme in Hungary on Private Sector Wages</dc:title>
  <dc:creator>Elek Péter</dc:creator>
  <cp:lastModifiedBy>Elek Péter</cp:lastModifiedBy>
  <cp:revision>20</cp:revision>
  <dcterms:created xsi:type="dcterms:W3CDTF">2021-11-05T15:35:03Z</dcterms:created>
  <dcterms:modified xsi:type="dcterms:W3CDTF">2021-11-06T09:59:48Z</dcterms:modified>
</cp:coreProperties>
</file>