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8" r:id="rId4"/>
    <p:sldId id="289" r:id="rId5"/>
    <p:sldId id="276" r:id="rId6"/>
    <p:sldId id="277" r:id="rId7"/>
    <p:sldId id="298" r:id="rId8"/>
    <p:sldId id="282" r:id="rId9"/>
    <p:sldId id="279" r:id="rId10"/>
    <p:sldId id="280" r:id="rId11"/>
    <p:sldId id="281" r:id="rId12"/>
    <p:sldId id="283" r:id="rId13"/>
    <p:sldId id="284" r:id="rId14"/>
    <p:sldId id="286" r:id="rId15"/>
    <p:sldId id="292" r:id="rId16"/>
    <p:sldId id="290" r:id="rId17"/>
    <p:sldId id="293" r:id="rId18"/>
    <p:sldId id="294" r:id="rId19"/>
    <p:sldId id="291" r:id="rId20"/>
    <p:sldId id="295" r:id="rId21"/>
    <p:sldId id="303" r:id="rId22"/>
    <p:sldId id="296" r:id="rId23"/>
    <p:sldId id="301" r:id="rId24"/>
    <p:sldId id="299" r:id="rId25"/>
    <p:sldId id="302" r:id="rId26"/>
    <p:sldId id="297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FE870-B1D4-49C4-8128-108D3FF3D17D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C1BA1-1E75-443F-B8AA-B563B886F72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FBDCD-B8D3-46CB-9AE1-CAE3CB93EFBA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07ADD-5D6B-4964-8C32-EA80B84592D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07ADD-5D6B-4964-8C32-EA80B84592D8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Téglalap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églalap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Háromszög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1D2BF1-B12C-4252-9BD2-29E5FCA05098}" type="datetimeFigureOut">
              <a:rPr lang="hu-HU" smtClean="0"/>
              <a:pPr/>
              <a:t>2021.11.05.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AC500B-00B8-451D-A4A0-9D41BFBB54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Egyenes összekötő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Egyenes összekötő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Háromszög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3100" b="1" dirty="0" smtClean="0"/>
              <a:t>Visszavándorlási szándék – </a:t>
            </a:r>
            <a:br>
              <a:rPr lang="hu-HU" sz="3100" b="1" dirty="0" smtClean="0"/>
            </a:br>
            <a:r>
              <a:rPr lang="hu-HU" sz="3100" b="1" dirty="0" smtClean="0"/>
              <a:t>sokkok és egyéb tényezők hatása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sz="2100" b="1" dirty="0" smtClean="0"/>
              <a:t>Hárs Ágnes – Simon Dávid</a:t>
            </a:r>
          </a:p>
          <a:p>
            <a:r>
              <a:rPr lang="hu-HU" sz="1900" dirty="0" smtClean="0"/>
              <a:t>Szirák, 2021. november 5-6</a:t>
            </a:r>
            <a:endParaRPr lang="en-GB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u-HU" b="1" dirty="0" smtClean="0"/>
              <a:t>Külföldön élők visszavándorlási szándéka egyes csoportok szerint</a:t>
            </a:r>
            <a:endParaRPr lang="hu-HU" dirty="0"/>
          </a:p>
        </p:txBody>
      </p:sp>
      <p:pic>
        <p:nvPicPr>
          <p:cNvPr id="15" name="Kép 14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3861048"/>
            <a:ext cx="4581525" cy="2503170"/>
          </a:xfrm>
          <a:prstGeom prst="rect">
            <a:avLst/>
          </a:prstGeom>
          <a:noFill/>
        </p:spPr>
      </p:pic>
      <p:sp>
        <p:nvSpPr>
          <p:cNvPr id="17" name="Szövegdoboz 16"/>
          <p:cNvSpPr txBox="1"/>
          <p:nvPr/>
        </p:nvSpPr>
        <p:spPr>
          <a:xfrm>
            <a:off x="467544" y="630932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err="1" smtClean="0"/>
              <a:t>Tel.típus</a:t>
            </a:r>
            <a:r>
              <a:rPr lang="hu-HU" sz="1400" dirty="0" smtClean="0"/>
              <a:t>: </a:t>
            </a:r>
            <a:r>
              <a:rPr lang="hu-HU" sz="1400" dirty="0" err="1" smtClean="0"/>
              <a:t>sig</a:t>
            </a:r>
            <a:r>
              <a:rPr lang="hu-HU" sz="1400" dirty="0" smtClean="0"/>
              <a:t>:0,000, n=1062; régió: </a:t>
            </a:r>
            <a:r>
              <a:rPr lang="hu-HU" sz="1400" dirty="0" err="1" smtClean="0"/>
              <a:t>sig</a:t>
            </a:r>
            <a:r>
              <a:rPr lang="hu-HU" sz="1400" dirty="0" smtClean="0"/>
              <a:t>:0,000, n=966; isk. </a:t>
            </a:r>
            <a:r>
              <a:rPr lang="hu-HU" sz="1400" dirty="0" err="1" smtClean="0"/>
              <a:t>végz</a:t>
            </a:r>
            <a:r>
              <a:rPr lang="hu-HU" sz="1400" dirty="0" smtClean="0"/>
              <a:t>.: </a:t>
            </a:r>
            <a:r>
              <a:rPr lang="hu-HU" sz="1400" dirty="0" err="1" smtClean="0"/>
              <a:t>sig</a:t>
            </a:r>
            <a:r>
              <a:rPr lang="hu-HU" sz="1400" dirty="0" smtClean="0"/>
              <a:t>:0,016, n=1065; szakképzettség: </a:t>
            </a:r>
            <a:r>
              <a:rPr lang="hu-HU" sz="1400" dirty="0" err="1" smtClean="0"/>
              <a:t>sig</a:t>
            </a:r>
            <a:r>
              <a:rPr lang="hu-HU" sz="1400" dirty="0" smtClean="0"/>
              <a:t>:0,000, n=1063; (nyelvtudás.: </a:t>
            </a:r>
            <a:r>
              <a:rPr lang="hu-HU" sz="1400" dirty="0" err="1" smtClean="0"/>
              <a:t>sig</a:t>
            </a:r>
            <a:r>
              <a:rPr lang="hu-HU" sz="1400" dirty="0" smtClean="0"/>
              <a:t>:0,026. n=1067)</a:t>
            </a:r>
          </a:p>
        </p:txBody>
      </p:sp>
      <p:pic>
        <p:nvPicPr>
          <p:cNvPr id="18" name="Kép 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4600575" cy="2494598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3425" y="3933056"/>
            <a:ext cx="4600575" cy="249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2950" y="1412776"/>
            <a:ext cx="4591050" cy="25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/>
              <a:t>Sokkhatások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0" y="1268760"/>
            <a:ext cx="471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munkavállalási lehetőségeket befolyásoló sokkhatások (több választás lehet),  </a:t>
            </a:r>
          </a:p>
          <a:p>
            <a:pPr algn="ctr"/>
            <a:r>
              <a:rPr lang="hu-HU" dirty="0" smtClean="0"/>
              <a:t>(n=684,  nincs válasz 709)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4644008" y="14127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Migrációs döntés lehetősége a változások hatására (n=1178)</a:t>
            </a:r>
            <a:endParaRPr lang="hu-HU" dirty="0"/>
          </a:p>
        </p:txBody>
      </p:sp>
      <p:pic>
        <p:nvPicPr>
          <p:cNvPr id="614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4140518" cy="180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2856"/>
            <a:ext cx="4140518" cy="180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>
            <a:off x="251520" y="4365104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Sokkhatást a </a:t>
            </a:r>
            <a:r>
              <a:rPr lang="hu-HU" dirty="0" smtClean="0"/>
              <a:t>válaszadók mintegy fele (49%) </a:t>
            </a:r>
            <a:r>
              <a:rPr lang="hu-HU" dirty="0" smtClean="0"/>
              <a:t>említett</a:t>
            </a:r>
          </a:p>
          <a:p>
            <a:pPr>
              <a:buFont typeface="Arial" pitchFamily="34" charset="0"/>
              <a:buChar char="•"/>
            </a:pPr>
            <a:r>
              <a:rPr lang="hu-HU" i="1" dirty="0" err="1" smtClean="0"/>
              <a:t>Brexitet</a:t>
            </a:r>
            <a:r>
              <a:rPr lang="hu-HU" dirty="0" smtClean="0"/>
              <a:t>, </a:t>
            </a:r>
            <a:r>
              <a:rPr lang="hu-HU" dirty="0" smtClean="0"/>
              <a:t>több </a:t>
            </a:r>
            <a:r>
              <a:rPr lang="hu-HU" dirty="0" smtClean="0"/>
              <a:t>mint fele (53%)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i="1" dirty="0" smtClean="0"/>
              <a:t>menekültválság</a:t>
            </a:r>
            <a:r>
              <a:rPr lang="hu-HU" dirty="0" smtClean="0"/>
              <a:t>ot, </a:t>
            </a:r>
            <a:r>
              <a:rPr lang="hu-HU" dirty="0" smtClean="0"/>
              <a:t>harmadrész </a:t>
            </a:r>
            <a:r>
              <a:rPr lang="hu-HU" dirty="0" smtClean="0"/>
              <a:t>(36%)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EU-ban a </a:t>
            </a:r>
            <a:r>
              <a:rPr lang="hu-HU" i="1" dirty="0" smtClean="0"/>
              <a:t>kelet-európaiakkal szembeni </a:t>
            </a:r>
            <a:r>
              <a:rPr lang="hu-HU" i="1" dirty="0" smtClean="0"/>
              <a:t>gyanakvás</a:t>
            </a:r>
            <a:r>
              <a:rPr lang="hu-HU" dirty="0" smtClean="0"/>
              <a:t>t 30%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egyéb tényezőket </a:t>
            </a:r>
            <a:r>
              <a:rPr lang="hu-HU" dirty="0" smtClean="0"/>
              <a:t>negyedük </a:t>
            </a:r>
            <a:r>
              <a:rPr lang="hu-HU" dirty="0" smtClean="0"/>
              <a:t>(27</a:t>
            </a:r>
            <a:r>
              <a:rPr lang="hu-HU" dirty="0" smtClean="0"/>
              <a:t>%)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644008" y="4365104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a változások hatására a külföldön élők 9 százaléka inkább hazamenne Magyarországra,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12 </a:t>
            </a:r>
            <a:r>
              <a:rPr lang="hu-HU" dirty="0" smtClean="0"/>
              <a:t>százalék más országba menne tovább,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közel </a:t>
            </a:r>
            <a:r>
              <a:rPr lang="hu-HU" dirty="0" smtClean="0"/>
              <a:t>háromnegyed részben (74%) maradna abban az országban, ahol most van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Sokkhatások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628800"/>
            <a:ext cx="5334476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467544" y="12687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Vándorlási szándék a sokkhatások nyomán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11560" y="4869160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sokkhatások következtében megfogalmazódó vándorlási </a:t>
            </a:r>
            <a:r>
              <a:rPr lang="hu-HU" dirty="0" smtClean="0"/>
              <a:t>elképzelések: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i="1" dirty="0" err="1" smtClean="0"/>
              <a:t>Brexit</a:t>
            </a:r>
            <a:r>
              <a:rPr lang="hu-HU" dirty="0" smtClean="0"/>
              <a:t> hatása a legláthatóbb, az átlagosnál kevesebben maradnak abban az országban, ahol élnek és többen mennek más országba.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i="1" dirty="0" smtClean="0"/>
              <a:t>kelet-európaiakkal szembeni gyanakvás </a:t>
            </a:r>
            <a:r>
              <a:rPr lang="hu-HU" i="1" dirty="0" smtClean="0"/>
              <a:t> és a menekültválság </a:t>
            </a:r>
            <a:r>
              <a:rPr lang="hu-HU" dirty="0" smtClean="0"/>
              <a:t>hatására </a:t>
            </a:r>
            <a:r>
              <a:rPr lang="hu-HU" dirty="0" smtClean="0"/>
              <a:t>kicsit </a:t>
            </a:r>
            <a:r>
              <a:rPr lang="hu-HU" dirty="0" smtClean="0"/>
              <a:t>több lehet a hazatérő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nem válaszolók többsége (84%) marad </a:t>
            </a:r>
            <a:r>
              <a:rPr lang="hu-HU" dirty="0" smtClean="0"/>
              <a:t>abban az országban, ahol jelenleg is él</a:t>
            </a:r>
            <a:r>
              <a:rPr lang="hu-HU" dirty="0" smtClean="0"/>
              <a:t>,.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Modell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91264" cy="64807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1800" dirty="0" smtClean="0"/>
              <a:t>A </a:t>
            </a:r>
            <a:r>
              <a:rPr lang="hu-HU" sz="1800" i="1" dirty="0" smtClean="0"/>
              <a:t>visszatérésre hatás </a:t>
            </a:r>
            <a:r>
              <a:rPr lang="hu-HU" sz="1800" dirty="0" smtClean="0"/>
              <a:t>- annak a valószínűsége, hogy a külföldön élő válaszadó három év múlva az elképzelései szerint Magyarországon él-e.  A vizsgált modell:</a:t>
            </a:r>
            <a:endParaRPr lang="hu-HU" sz="1800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17032"/>
            <a:ext cx="751910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zövegdoboz 11"/>
          <p:cNvSpPr txBox="1"/>
          <p:nvPr/>
        </p:nvSpPr>
        <p:spPr>
          <a:xfrm>
            <a:off x="251520" y="5013176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feltételezetett valószínűség 0 és 100 közötti (öt fokú skáláról konvertált) értékeket vehetett fel (átlaga 13,6, szórása 25,7). </a:t>
            </a:r>
          </a:p>
          <a:p>
            <a:r>
              <a:rPr lang="hu-HU" dirty="0" smtClean="0"/>
              <a:t>Az egyenlet megoldására </a:t>
            </a:r>
            <a:r>
              <a:rPr lang="hu-HU" dirty="0" err="1" smtClean="0"/>
              <a:t>Tobit-regressziót</a:t>
            </a:r>
            <a:r>
              <a:rPr lang="hu-HU" dirty="0" smtClean="0"/>
              <a:t> alkalmaztunk.</a:t>
            </a:r>
          </a:p>
          <a:p>
            <a:r>
              <a:rPr lang="hu-HU" dirty="0" smtClean="0"/>
              <a:t>Az eredményeket a visszatérés válaszadó által feltételezetett valószínűségének becsült marginálisaival mutatjuk be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00808"/>
            <a:ext cx="65913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Eredmények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Három modellt vizsgáltunk: </a:t>
            </a:r>
          </a:p>
          <a:p>
            <a:r>
              <a:rPr lang="hu-HU" dirty="0" smtClean="0"/>
              <a:t>(1) </a:t>
            </a:r>
            <a:r>
              <a:rPr lang="hu-HU" i="1" dirty="0" smtClean="0"/>
              <a:t>alapmodell</a:t>
            </a:r>
            <a:r>
              <a:rPr lang="hu-HU" dirty="0" smtClean="0"/>
              <a:t>, amely a </a:t>
            </a:r>
            <a:r>
              <a:rPr lang="hu-HU" i="1" dirty="0" smtClean="0"/>
              <a:t>kor, nem, iskolai végzettség, szakképzettség, a lakóhely régiója és településtípusa</a:t>
            </a:r>
            <a:r>
              <a:rPr lang="hu-HU" dirty="0" smtClean="0"/>
              <a:t>, valamint a </a:t>
            </a:r>
            <a:r>
              <a:rPr lang="hu-HU" i="1" dirty="0" smtClean="0"/>
              <a:t>sokkhatás</a:t>
            </a:r>
            <a:r>
              <a:rPr lang="hu-HU" dirty="0" smtClean="0"/>
              <a:t> hazatérési elképzelésekre gyakorolt hatását vizsgálja, </a:t>
            </a:r>
          </a:p>
          <a:p>
            <a:r>
              <a:rPr lang="hu-HU" dirty="0" smtClean="0"/>
              <a:t>(2) </a:t>
            </a:r>
            <a:r>
              <a:rPr lang="hu-HU" i="1" dirty="0" smtClean="0"/>
              <a:t>bővített modell</a:t>
            </a:r>
            <a:r>
              <a:rPr lang="hu-HU" dirty="0" smtClean="0"/>
              <a:t>, amely az előzőek mellett a </a:t>
            </a:r>
            <a:r>
              <a:rPr lang="hu-HU" i="1" dirty="0" smtClean="0"/>
              <a:t>családi állapot</a:t>
            </a:r>
            <a:r>
              <a:rPr lang="hu-HU" dirty="0" smtClean="0"/>
              <a:t>ot, a </a:t>
            </a:r>
            <a:r>
              <a:rPr lang="hu-HU" i="1" dirty="0" smtClean="0"/>
              <a:t>gyerekszám</a:t>
            </a:r>
            <a:r>
              <a:rPr lang="hu-HU" dirty="0" smtClean="0"/>
              <a:t>ot, a </a:t>
            </a:r>
            <a:r>
              <a:rPr lang="hu-HU" i="1" dirty="0" smtClean="0"/>
              <a:t>nyelvtudás</a:t>
            </a:r>
            <a:r>
              <a:rPr lang="hu-HU" dirty="0" smtClean="0"/>
              <a:t>t, valamint az </a:t>
            </a:r>
            <a:r>
              <a:rPr lang="hu-HU" i="1" dirty="0" smtClean="0"/>
              <a:t>iskolai végzettség és a szakképzettség, </a:t>
            </a:r>
            <a:r>
              <a:rPr lang="hu-HU" dirty="0" smtClean="0"/>
              <a:t>a </a:t>
            </a:r>
            <a:r>
              <a:rPr lang="hu-HU" i="1" dirty="0" smtClean="0"/>
              <a:t>településtípus és a régió, és a családi állapot</a:t>
            </a:r>
            <a:r>
              <a:rPr lang="hu-HU" dirty="0" smtClean="0"/>
              <a:t> és a </a:t>
            </a:r>
            <a:r>
              <a:rPr lang="hu-HU" i="1" dirty="0" smtClean="0"/>
              <a:t>gyerekszám</a:t>
            </a:r>
            <a:r>
              <a:rPr lang="hu-HU" dirty="0" smtClean="0"/>
              <a:t> </a:t>
            </a:r>
            <a:r>
              <a:rPr lang="hu-HU" i="1" dirty="0" smtClean="0"/>
              <a:t>interakciójá</a:t>
            </a:r>
            <a:r>
              <a:rPr lang="hu-HU" dirty="0" smtClean="0"/>
              <a:t>t is vizsgálta. </a:t>
            </a:r>
          </a:p>
          <a:p>
            <a:r>
              <a:rPr lang="hu-HU" dirty="0" smtClean="0"/>
              <a:t>(3) a </a:t>
            </a:r>
            <a:r>
              <a:rPr lang="hu-HU" i="1" dirty="0" smtClean="0"/>
              <a:t>külföldön élők életkörülményeinek a hatásával bővített modell</a:t>
            </a:r>
            <a:r>
              <a:rPr lang="hu-HU" dirty="0" smtClean="0"/>
              <a:t> az előzőek mellett vizsgálja az életkörülmények hazatérési elképzelésekre gyakorolt hatását is, megkülönböztetve a </a:t>
            </a:r>
            <a:r>
              <a:rPr lang="hu-HU" i="1" dirty="0" smtClean="0"/>
              <a:t>közvetlen környezet</a:t>
            </a:r>
            <a:r>
              <a:rPr lang="hu-HU" dirty="0" smtClean="0"/>
              <a:t> (kiszámíthatóság, lakás, hivatalok), a </a:t>
            </a:r>
            <a:r>
              <a:rPr lang="hu-HU" i="1" dirty="0" smtClean="0"/>
              <a:t>szolgáltatások</a:t>
            </a:r>
            <a:r>
              <a:rPr lang="hu-HU" dirty="0" smtClean="0"/>
              <a:t> (iskola, egészségügy), és a </a:t>
            </a:r>
            <a:r>
              <a:rPr lang="hu-HU" i="1" dirty="0" err="1" smtClean="0"/>
              <a:t>posztmateriális</a:t>
            </a:r>
            <a:r>
              <a:rPr lang="hu-HU" i="1" dirty="0" smtClean="0"/>
              <a:t> környezet</a:t>
            </a:r>
            <a:r>
              <a:rPr lang="hu-HU" dirty="0" smtClean="0"/>
              <a:t> (szórakozás, társas kapcsolatok) hatását. (életkörülményekre vonatkozó kérdésből faktoranalízissel határoztuk meg),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Eredmények – alapmodell</a:t>
            </a:r>
            <a:br>
              <a:rPr lang="hu-HU" sz="2800" b="1" dirty="0" smtClean="0"/>
            </a:br>
            <a:r>
              <a:rPr lang="hu-HU" sz="2800" b="1" dirty="0" smtClean="0"/>
              <a:t> </a:t>
            </a:r>
            <a:r>
              <a:rPr lang="hu-HU" sz="2400" b="1" dirty="0" smtClean="0"/>
              <a:t>demográfia, képzettség és sokkok</a:t>
            </a:r>
            <a:endParaRPr lang="hu-HU" sz="2400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680460" cy="221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700808"/>
            <a:ext cx="3680460" cy="221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539552" y="126876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A visszatérési szándék becsült átlagos marginális valószínűségei (%)</a:t>
            </a:r>
            <a:endParaRPr lang="hu-HU" sz="20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67544" y="393305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Páronkénti </a:t>
            </a:r>
            <a:r>
              <a:rPr lang="hu-HU" sz="1400" dirty="0" err="1" smtClean="0"/>
              <a:t>szignifikancia</a:t>
            </a:r>
            <a:r>
              <a:rPr lang="hu-HU" sz="1400" dirty="0" smtClean="0"/>
              <a:t>  5% szinten nem szignifikáns:  nem, iskolai végzettség, szakképzettség transzferálhatósága, régió, településtípus </a:t>
            </a:r>
            <a:endParaRPr lang="hu-HU" sz="1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39552" y="4581128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a hazatérési szándék becsült átlagos valószínűségét az életkor mellett a sokkhatás befolyásolja szignifikánsan.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életkorral a hazatérési szándék szignifikánsan csökken, a marginális hatás 14 százalékpont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sokkok hazatérési szándékra gyakorolt marginális hatása 6 százalékpontnyi, ennyivel emeli a visszatérés marginális valószínűségét a vizsgált sokkhatás.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pPr algn="r"/>
            <a:r>
              <a:rPr lang="hu-HU" sz="3100" b="1" dirty="0" smtClean="0"/>
              <a:t>Eredmények –  bővített modell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> </a:t>
            </a:r>
            <a:r>
              <a:rPr lang="hu-HU" sz="2400" b="1" dirty="0" smtClean="0"/>
              <a:t>demográfia,képzettség,család (+ interakciók) és sokkok</a:t>
            </a:r>
            <a:endParaRPr lang="hu-HU" sz="2400" dirty="0"/>
          </a:p>
        </p:txBody>
      </p:sp>
      <p:sp>
        <p:nvSpPr>
          <p:cNvPr id="5" name="Tartalom helye 4"/>
          <p:cNvSpPr txBox="1">
            <a:spLocks noGrp="1"/>
          </p:cNvSpPr>
          <p:nvPr>
            <p:ph sz="quarter" idx="1"/>
          </p:nvPr>
        </p:nvSpPr>
        <p:spPr>
          <a:xfrm>
            <a:off x="457200" y="12192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2000" b="1" dirty="0" smtClean="0"/>
              <a:t>A visszatérési szándék becsült átlagos marginális valószínűségei (%)</a:t>
            </a:r>
            <a:endParaRPr lang="hu-HU" sz="2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184482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6265069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6660232" y="1628801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1600" dirty="0" smtClean="0"/>
              <a:t>Életkorral csökken </a:t>
            </a:r>
            <a:r>
              <a:rPr lang="hu-HU" sz="1600" dirty="0" smtClean="0"/>
              <a:t>a hazatérési szándék átlagos becsült marginális </a:t>
            </a:r>
            <a:r>
              <a:rPr lang="hu-HU" sz="1600" dirty="0" smtClean="0"/>
              <a:t>valószínűsége(10 </a:t>
            </a:r>
            <a:r>
              <a:rPr lang="hu-HU" sz="1600" dirty="0" err="1" smtClean="0"/>
              <a:t>%pont</a:t>
            </a:r>
            <a:r>
              <a:rPr lang="hu-HU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1600" dirty="0" smtClean="0"/>
              <a:t> </a:t>
            </a:r>
            <a:r>
              <a:rPr lang="hu-HU" sz="1600" dirty="0" smtClean="0"/>
              <a:t>az</a:t>
            </a:r>
            <a:r>
              <a:rPr lang="hu-HU" sz="1600" dirty="0" smtClean="0"/>
              <a:t>, hogy a külföldön élő férfi, a hazatérési szándék átlagos marginális valószínűségét </a:t>
            </a:r>
            <a:r>
              <a:rPr lang="hu-HU" sz="1600" dirty="0" smtClean="0"/>
              <a:t>növeli (3,4 </a:t>
            </a:r>
            <a:r>
              <a:rPr lang="hu-HU" sz="1600" dirty="0" err="1" smtClean="0"/>
              <a:t>%</a:t>
            </a:r>
            <a:r>
              <a:rPr lang="hu-HU" sz="1600" dirty="0" err="1" smtClean="0"/>
              <a:t>pont</a:t>
            </a:r>
            <a:r>
              <a:rPr lang="hu-HU" sz="1600" dirty="0" smtClean="0"/>
              <a:t>)</a:t>
            </a:r>
            <a:endParaRPr lang="hu-HU" sz="1600" dirty="0" smtClean="0"/>
          </a:p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732240" y="3995678"/>
            <a:ext cx="2304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gyermek hiánya </a:t>
            </a:r>
            <a:r>
              <a:rPr lang="hu-HU" dirty="0" smtClean="0"/>
              <a:t>növeli </a:t>
            </a:r>
            <a:r>
              <a:rPr lang="hu-HU" dirty="0" smtClean="0"/>
              <a:t>a hazatérési szándék </a:t>
            </a:r>
            <a:r>
              <a:rPr lang="hu-HU" dirty="0" err="1" smtClean="0"/>
              <a:t>átl</a:t>
            </a:r>
            <a:r>
              <a:rPr lang="hu-HU" dirty="0" smtClean="0"/>
              <a:t>. </a:t>
            </a:r>
            <a:r>
              <a:rPr lang="hu-HU" dirty="0" smtClean="0"/>
              <a:t>becsült marginális valószínűségét a </a:t>
            </a:r>
            <a:r>
              <a:rPr lang="hu-HU" dirty="0" smtClean="0"/>
              <a:t>6 </a:t>
            </a:r>
            <a:r>
              <a:rPr lang="hu-HU" dirty="0" smtClean="0"/>
              <a:t>évnél idősebb </a:t>
            </a:r>
            <a:r>
              <a:rPr lang="hu-HU" dirty="0" smtClean="0"/>
              <a:t>gyermekhez képest (6 </a:t>
            </a:r>
            <a:r>
              <a:rPr lang="hu-HU" dirty="0" err="1" smtClean="0"/>
              <a:t>%</a:t>
            </a:r>
            <a:r>
              <a:rPr lang="hu-HU" dirty="0" err="1" smtClean="0"/>
              <a:t>pont</a:t>
            </a:r>
            <a:r>
              <a:rPr lang="hu-HU" dirty="0" smtClean="0"/>
              <a:t>, </a:t>
            </a:r>
            <a:r>
              <a:rPr lang="hu-HU" dirty="0" smtClean="0"/>
              <a:t>a 6 év alatti </a:t>
            </a:r>
            <a:r>
              <a:rPr lang="hu-HU" dirty="0" smtClean="0"/>
              <a:t>gyermek nem </a:t>
            </a:r>
            <a:r>
              <a:rPr lang="hu-HU" dirty="0" smtClean="0"/>
              <a:t>jelent szignifikáns eltérést</a:t>
            </a:r>
            <a:r>
              <a:rPr lang="hu-HU" dirty="0" smtClean="0"/>
              <a:t>.)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pPr algn="r"/>
            <a:r>
              <a:rPr lang="hu-HU" sz="3100" b="1" dirty="0" smtClean="0"/>
              <a:t>Eredmények –  bővített modell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> </a:t>
            </a:r>
            <a:r>
              <a:rPr lang="hu-HU" sz="2400" b="1" dirty="0" smtClean="0"/>
              <a:t>demográfia,képzettség,család (+ interakciók) és sokkok</a:t>
            </a:r>
            <a:endParaRPr lang="hu-HU" sz="2400" dirty="0"/>
          </a:p>
        </p:txBody>
      </p:sp>
      <p:sp>
        <p:nvSpPr>
          <p:cNvPr id="5" name="Tartalom helye 4"/>
          <p:cNvSpPr txBox="1">
            <a:spLocks noGrp="1"/>
          </p:cNvSpPr>
          <p:nvPr>
            <p:ph sz="quarter" idx="1"/>
          </p:nvPr>
        </p:nvSpPr>
        <p:spPr>
          <a:xfrm>
            <a:off x="457200" y="12192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2000" b="1" dirty="0" smtClean="0"/>
              <a:t>A visszatérési szándék becsült átlagos marginális valószínűségei (%)</a:t>
            </a:r>
            <a:endParaRPr lang="hu-HU" sz="2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184482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6215063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6588224" y="1628800"/>
            <a:ext cx="2555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hazatérési szándék becsült átlagos marginális </a:t>
            </a:r>
            <a:r>
              <a:rPr lang="hu-HU" dirty="0" smtClean="0"/>
              <a:t>valószínűségét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gimnáziumi végzettség csökkenti,(5-6%pont),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nyelvtudás hiánya kicsit növeli (2,5%pont),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nehezen hasznosítható </a:t>
            </a:r>
            <a:r>
              <a:rPr lang="hu-HU" dirty="0" smtClean="0"/>
              <a:t>képzettség kicsit növeli  </a:t>
            </a:r>
            <a:r>
              <a:rPr lang="hu-HU" dirty="0" smtClean="0"/>
              <a:t>(</a:t>
            </a:r>
            <a:r>
              <a:rPr lang="hu-HU" dirty="0" smtClean="0"/>
              <a:t>2,4 </a:t>
            </a:r>
            <a:r>
              <a:rPr lang="hu-HU" dirty="0" err="1" smtClean="0"/>
              <a:t>%pont</a:t>
            </a:r>
            <a:r>
              <a:rPr lang="hu-HU" dirty="0" smtClean="0"/>
              <a:t>),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 smtClean="0"/>
              <a:t>alapfokú, illetve felsőfokú </a:t>
            </a:r>
            <a:r>
              <a:rPr lang="hu-HU" dirty="0" smtClean="0"/>
              <a:t>végzettség # </a:t>
            </a:r>
            <a:r>
              <a:rPr lang="hu-HU" dirty="0" smtClean="0"/>
              <a:t>külföldön nehezen hasznosítható </a:t>
            </a:r>
            <a:r>
              <a:rPr lang="hu-HU" dirty="0" smtClean="0"/>
              <a:t>szakképzettség növeli </a:t>
            </a:r>
            <a:r>
              <a:rPr lang="hu-HU" dirty="0" smtClean="0"/>
              <a:t>a hazatérés valószínűségét minden más végzettséghez képest.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pPr algn="r"/>
            <a:r>
              <a:rPr lang="hu-HU" sz="3100" b="1" dirty="0" smtClean="0"/>
              <a:t>Eredmények –  bővített modell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> </a:t>
            </a:r>
            <a:r>
              <a:rPr lang="hu-HU" sz="2400" b="1" dirty="0" smtClean="0"/>
              <a:t>demográfia,képzettség,család (+ interakciók) és sokkok</a:t>
            </a:r>
            <a:endParaRPr lang="hu-HU" sz="2400" dirty="0"/>
          </a:p>
        </p:txBody>
      </p:sp>
      <p:sp>
        <p:nvSpPr>
          <p:cNvPr id="5" name="Tartalom helye 4"/>
          <p:cNvSpPr txBox="1">
            <a:spLocks noGrp="1"/>
          </p:cNvSpPr>
          <p:nvPr>
            <p:ph sz="quarter" idx="1"/>
          </p:nvPr>
        </p:nvSpPr>
        <p:spPr>
          <a:xfrm>
            <a:off x="457200" y="12192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2000" b="1" dirty="0" smtClean="0"/>
              <a:t>A visszatérési szándék becsült átlagos marginális valószínűségei (%)</a:t>
            </a:r>
            <a:endParaRPr lang="hu-HU" sz="2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184482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6257925" cy="209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>
            <a:off x="251520" y="38610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Páronkénti </a:t>
            </a:r>
            <a:r>
              <a:rPr lang="hu-HU" sz="1400" dirty="0" err="1" smtClean="0"/>
              <a:t>szignifikancia</a:t>
            </a:r>
            <a:r>
              <a:rPr lang="hu-HU" sz="1400" dirty="0" smtClean="0"/>
              <a:t> 5% szinten nem szignifikáns: családi állapot, gyermek és családi állapot interakciója, sokk</a:t>
            </a:r>
            <a:endParaRPr lang="hu-HU" sz="1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39552" y="515719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sokkok marginális hatása </a:t>
            </a:r>
            <a:r>
              <a:rPr lang="hu-HU" dirty="0" smtClean="0"/>
              <a:t>nem volt </a:t>
            </a:r>
            <a:r>
              <a:rPr lang="hu-HU" dirty="0" smtClean="0"/>
              <a:t>szignifikáns, </a:t>
            </a:r>
            <a:r>
              <a:rPr lang="hu-HU" dirty="0" smtClean="0"/>
              <a:t> ez </a:t>
            </a:r>
            <a:r>
              <a:rPr lang="hu-HU" dirty="0" smtClean="0"/>
              <a:t>a hatás a bővített – a bevont családi jellemzők (családi állapot, gyermek, és ezek együttes hatása), a nyelvtudás, az iskolázottság és a szakképzettség, illetve a településtípus és a régiók együttes hatását is kontroll alatt tartó – modellben már eltűnt, a sokkok hatását más változók vették át. 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444208" y="1700808"/>
            <a:ext cx="259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növeli a hazatérési szándék becsült átlagos marginális </a:t>
            </a:r>
            <a:r>
              <a:rPr lang="hu-HU" dirty="0" smtClean="0"/>
              <a:t>valószínűségét</a:t>
            </a:r>
          </a:p>
          <a:p>
            <a:pPr>
              <a:buFont typeface="Arial" pitchFamily="34" charset="0"/>
              <a:buChar char="•"/>
            </a:pPr>
            <a:r>
              <a:rPr lang="hu-HU" dirty="0" err="1" smtClean="0"/>
              <a:t>Közép-Magyaro</a:t>
            </a:r>
            <a:r>
              <a:rPr lang="hu-HU" dirty="0" smtClean="0"/>
              <a:t>. régióból (4-9%pont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községből (12-14%pont) útnak indulás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err="1" smtClean="0"/>
              <a:t>Közép-Magyaro</a:t>
            </a:r>
            <a:r>
              <a:rPr lang="hu-HU" dirty="0" smtClean="0"/>
              <a:t>. # községből indulás hatása erős (20-36%pont)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Eredmények – 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>életkörülmények </a:t>
            </a:r>
            <a:r>
              <a:rPr lang="hu-HU" sz="2800" b="1" dirty="0" smtClean="0"/>
              <a:t>hatásával bővített modell 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6207919" cy="409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artalom helye 4"/>
          <p:cNvSpPr txBox="1">
            <a:spLocks/>
          </p:cNvSpPr>
          <p:nvPr/>
        </p:nvSpPr>
        <p:spPr>
          <a:xfrm>
            <a:off x="457200" y="1219200"/>
            <a:ext cx="82296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visszatérési szándék becsült átlagos marginális valószínűségei (%)</a:t>
            </a: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164288" y="1772816"/>
            <a:ext cx="180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i="1" dirty="0" smtClean="0"/>
              <a:t>demográfiai tényezők</a:t>
            </a:r>
            <a:r>
              <a:rPr lang="hu-HU" dirty="0" smtClean="0"/>
              <a:t> (nem és életkor) szignifikáns hatása és iránya,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valamint a </a:t>
            </a:r>
            <a:r>
              <a:rPr lang="hu-HU" i="1" dirty="0" smtClean="0"/>
              <a:t>családi </a:t>
            </a:r>
            <a:r>
              <a:rPr lang="hu-HU" i="1" dirty="0" smtClean="0"/>
              <a:t>tényezők </a:t>
            </a:r>
            <a:r>
              <a:rPr lang="hu-HU" dirty="0" smtClean="0"/>
              <a:t>hatása az előző bővített modellhez képest nem változott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A visszatérő migráció – szakirodalmi háttér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400" dirty="0" smtClean="0"/>
              <a:t>sokáig ignorált kérdés - a külföldre költözöttek hiátusával erősödött az érdeklődés, de a hazatérés ösztönzése jobbára sikertelen – oka a folyamat megértésének a hiánya –  adathiány/rossz elérhetőség (</a:t>
            </a:r>
            <a:r>
              <a:rPr lang="hu-HU" sz="2400" dirty="0" err="1" smtClean="0"/>
              <a:t>Dustmann</a:t>
            </a:r>
            <a:r>
              <a:rPr lang="hu-HU" sz="2400" dirty="0" smtClean="0"/>
              <a:t> et </a:t>
            </a:r>
            <a:r>
              <a:rPr lang="hu-HU" sz="2400" dirty="0" err="1" smtClean="0"/>
              <a:t>al</a:t>
            </a:r>
            <a:r>
              <a:rPr lang="hu-HU" sz="2400" dirty="0" smtClean="0"/>
              <a:t>. 1996)</a:t>
            </a:r>
          </a:p>
          <a:p>
            <a:pPr>
              <a:buNone/>
            </a:pPr>
            <a:r>
              <a:rPr lang="hu-HU" sz="2400" i="1" dirty="0" smtClean="0"/>
              <a:t>mi motiválja az elvándorlót visszatérésre? </a:t>
            </a:r>
          </a:p>
          <a:p>
            <a:r>
              <a:rPr lang="hu-HU" sz="2400" dirty="0" smtClean="0"/>
              <a:t>a </a:t>
            </a:r>
            <a:r>
              <a:rPr lang="hu-HU" sz="2400" i="1" dirty="0" smtClean="0"/>
              <a:t>migráció</a:t>
            </a:r>
            <a:r>
              <a:rPr lang="hu-HU" sz="2400" dirty="0" smtClean="0"/>
              <a:t> célja az életkereset során a nettó jövedelem maximalizálás (Lee 1966, </a:t>
            </a:r>
            <a:r>
              <a:rPr lang="hu-HU" sz="2400" dirty="0" err="1" smtClean="0"/>
              <a:t>Harris-Todaro</a:t>
            </a:r>
            <a:r>
              <a:rPr lang="hu-HU" sz="2400" dirty="0" smtClean="0"/>
              <a:t>, 1970, </a:t>
            </a:r>
            <a:r>
              <a:rPr lang="hu-HU" sz="2400" dirty="0" err="1" smtClean="0"/>
              <a:t>Todaro</a:t>
            </a:r>
            <a:r>
              <a:rPr lang="hu-HU" sz="2400" dirty="0" smtClean="0"/>
              <a:t> and </a:t>
            </a:r>
            <a:r>
              <a:rPr lang="hu-HU" sz="2400" dirty="0" err="1" smtClean="0"/>
              <a:t>Maruszko</a:t>
            </a:r>
            <a:r>
              <a:rPr lang="hu-HU" sz="2400" dirty="0" smtClean="0"/>
              <a:t>, 1986), a </a:t>
            </a:r>
            <a:r>
              <a:rPr lang="hu-HU" sz="2400" i="1" dirty="0" smtClean="0"/>
              <a:t>visszatérés</a:t>
            </a:r>
            <a:r>
              <a:rPr lang="hu-HU" sz="2400" dirty="0" smtClean="0"/>
              <a:t> magyarázatai változatosabbak: </a:t>
            </a:r>
          </a:p>
          <a:p>
            <a:pPr lvl="1"/>
            <a:r>
              <a:rPr lang="hu-HU" sz="2100" dirty="0" smtClean="0"/>
              <a:t>sikertelen a fogadó országban a migráns integrációja, és visszafordul (</a:t>
            </a:r>
            <a:r>
              <a:rPr lang="hu-HU" sz="2100" dirty="0" err="1" smtClean="0"/>
              <a:t>Borjas-Bratsberg</a:t>
            </a:r>
            <a:r>
              <a:rPr lang="hu-HU" sz="2100" dirty="0" smtClean="0"/>
              <a:t> 1996); </a:t>
            </a:r>
          </a:p>
          <a:p>
            <a:pPr lvl="1"/>
            <a:r>
              <a:rPr lang="hu-HU" sz="2100" dirty="0" smtClean="0"/>
              <a:t>az otthont preferálja az illető, ezért a megkeresett jövedelem otthoni elköltése a vonzó számára (</a:t>
            </a:r>
            <a:r>
              <a:rPr lang="hu-HU" sz="2100" dirty="0" err="1" smtClean="0"/>
              <a:t>Galor-Stark</a:t>
            </a:r>
            <a:r>
              <a:rPr lang="hu-HU" sz="2100" dirty="0" smtClean="0"/>
              <a:t> 1990, 1991, </a:t>
            </a:r>
            <a:r>
              <a:rPr lang="hu-HU" sz="2100" dirty="0" err="1" smtClean="0"/>
              <a:t>Constant-Massey</a:t>
            </a:r>
            <a:r>
              <a:rPr lang="hu-HU" sz="2100" dirty="0" smtClean="0"/>
              <a:t> 2003); </a:t>
            </a:r>
          </a:p>
          <a:p>
            <a:pPr lvl="1"/>
            <a:r>
              <a:rPr lang="hu-HU" sz="2100" dirty="0" smtClean="0"/>
              <a:t>a megtakarítás célja a visszatérést követően valamilyen otthoni vállalkozás megvalósítása (</a:t>
            </a:r>
            <a:r>
              <a:rPr lang="hu-HU" sz="2100" dirty="0" err="1" smtClean="0"/>
              <a:t>Borjas-Bratsberg</a:t>
            </a:r>
            <a:r>
              <a:rPr lang="hu-HU" sz="2100" dirty="0" smtClean="0"/>
              <a:t> 1996, </a:t>
            </a:r>
            <a:r>
              <a:rPr lang="hu-HU" sz="2100" dirty="0" err="1" smtClean="0"/>
              <a:t>Dustmann-Kirchkamp</a:t>
            </a:r>
            <a:r>
              <a:rPr lang="hu-HU" sz="2100" dirty="0" smtClean="0"/>
              <a:t> 2002, </a:t>
            </a:r>
            <a:r>
              <a:rPr lang="hu-HU" sz="2100" dirty="0" err="1" smtClean="0"/>
              <a:t>Martin-Radu</a:t>
            </a:r>
            <a:r>
              <a:rPr lang="hu-HU" sz="2100" dirty="0" smtClean="0"/>
              <a:t> 2012); </a:t>
            </a:r>
          </a:p>
          <a:p>
            <a:pPr lvl="1"/>
            <a:r>
              <a:rPr lang="hu-HU" sz="2100" dirty="0" smtClean="0"/>
              <a:t>lehetséges hogy a külföldi tapasztalatszerzés az otthoni munkaerőpiacon új lehetőséget nyit meg, pl. bérprémium formájában, s az elérhető jövedelemkülönbség így a két ország között csökken (</a:t>
            </a:r>
            <a:r>
              <a:rPr lang="hu-HU" sz="2100" dirty="0" err="1" smtClean="0"/>
              <a:t>Co</a:t>
            </a:r>
            <a:r>
              <a:rPr lang="hu-HU" sz="2100" dirty="0" smtClean="0"/>
              <a:t> et </a:t>
            </a:r>
            <a:r>
              <a:rPr lang="hu-HU" sz="2100" dirty="0" err="1" smtClean="0"/>
              <a:t>al</a:t>
            </a:r>
            <a:r>
              <a:rPr lang="hu-HU" sz="2100" dirty="0" smtClean="0"/>
              <a:t>. 2000.).</a:t>
            </a:r>
            <a:endParaRPr lang="hu-H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Eredmények – 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>életkörülmények </a:t>
            </a:r>
            <a:r>
              <a:rPr lang="hu-HU" sz="2800" b="1" dirty="0" smtClean="0"/>
              <a:t>hatásával bővített modell </a:t>
            </a:r>
          </a:p>
        </p:txBody>
      </p:sp>
      <p:sp>
        <p:nvSpPr>
          <p:cNvPr id="5" name="Tartalom helye 4"/>
          <p:cNvSpPr txBox="1">
            <a:spLocks/>
          </p:cNvSpPr>
          <p:nvPr/>
        </p:nvSpPr>
        <p:spPr>
          <a:xfrm>
            <a:off x="323528" y="1196752"/>
            <a:ext cx="82296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visszatérési szándék becsült átlagos marginális valószínűségei (%)</a:t>
            </a: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6236494" cy="380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6444208" y="1628800"/>
            <a:ext cx="26997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a</a:t>
            </a:r>
            <a:r>
              <a:rPr lang="hu-HU" i="1" dirty="0" smtClean="0"/>
              <a:t> </a:t>
            </a:r>
            <a:r>
              <a:rPr lang="hu-HU" dirty="0" smtClean="0"/>
              <a:t>hazatérési szándék átlagos becsült marginális valószínűségét módosította </a:t>
            </a:r>
            <a:r>
              <a:rPr lang="hu-HU" dirty="0" smtClean="0"/>
              <a:t>az életkörülmények figyelembe vétele. </a:t>
            </a:r>
            <a:r>
              <a:rPr lang="hu-H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nyelvtudás hatása nem változott,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az alapfokú végzettség itt növeli  a </a:t>
            </a:r>
            <a:r>
              <a:rPr lang="hu-HU" dirty="0" smtClean="0"/>
              <a:t>visszatérés átlagos becsült marginális valószínűségét </a:t>
            </a:r>
            <a:r>
              <a:rPr lang="hu-HU" dirty="0" smtClean="0"/>
              <a:t>(10-12 </a:t>
            </a:r>
            <a:r>
              <a:rPr lang="hu-HU" dirty="0" err="1" smtClean="0"/>
              <a:t>%pont</a:t>
            </a:r>
            <a:r>
              <a:rPr lang="hu-HU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szakképzettség hatása </a:t>
            </a:r>
            <a:r>
              <a:rPr lang="hu-HU" dirty="0" smtClean="0"/>
              <a:t>nem </a:t>
            </a:r>
            <a:r>
              <a:rPr lang="hu-HU" dirty="0" smtClean="0"/>
              <a:t>változott,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 smtClean="0"/>
              <a:t>iskolai végzettség és szakképzettség együttes hatása </a:t>
            </a:r>
            <a:r>
              <a:rPr lang="hu-HU" dirty="0" smtClean="0"/>
              <a:t>igen, az alapfokú végzettség hatása erősödött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Eredmények – 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>életkörülmények </a:t>
            </a:r>
            <a:r>
              <a:rPr lang="hu-HU" sz="2800" b="1" dirty="0" smtClean="0"/>
              <a:t>hatásával bővített modell </a:t>
            </a:r>
          </a:p>
        </p:txBody>
      </p:sp>
      <p:sp>
        <p:nvSpPr>
          <p:cNvPr id="5" name="Tartalom helye 4"/>
          <p:cNvSpPr txBox="1">
            <a:spLocks/>
          </p:cNvSpPr>
          <p:nvPr/>
        </p:nvSpPr>
        <p:spPr>
          <a:xfrm>
            <a:off x="457200" y="1219200"/>
            <a:ext cx="82296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visszatérési szándék becsült átlagos marginális valószínűségei (%)</a:t>
            </a: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6343650" cy="1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467544" y="3861048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hazai lakóhely </a:t>
            </a:r>
            <a:r>
              <a:rPr lang="hu-HU" dirty="0" smtClean="0"/>
              <a:t>hatása </a:t>
            </a:r>
            <a:r>
              <a:rPr lang="hu-HU" dirty="0" smtClean="0"/>
              <a:t>változott </a:t>
            </a:r>
            <a:r>
              <a:rPr lang="hu-HU" dirty="0" smtClean="0"/>
              <a:t>az életkörülmények figyelembevételével.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településtípus hatása nem bizonyul már szignifikánsnak, 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Közép-Magyarországról </a:t>
            </a:r>
            <a:r>
              <a:rPr lang="hu-HU" dirty="0" smtClean="0"/>
              <a:t>útnak indulók a Nyugat-Dunántúlról vagy Észak-Alföldről származókhoz képest szignifikánsan nagyobb átlagos marginális valószínűséggel térnek vissza, </a:t>
            </a:r>
            <a:r>
              <a:rPr lang="hu-HU" dirty="0" smtClean="0"/>
              <a:t>(5 </a:t>
            </a:r>
            <a:r>
              <a:rPr lang="hu-HU" dirty="0" err="1" smtClean="0"/>
              <a:t>%pont</a:t>
            </a:r>
            <a:r>
              <a:rPr lang="hu-HU" dirty="0" smtClean="0"/>
              <a:t>), más </a:t>
            </a:r>
            <a:r>
              <a:rPr lang="hu-HU" dirty="0" smtClean="0"/>
              <a:t>régiók között azonban nem látszik szignifikáns hatás</a:t>
            </a:r>
            <a:r>
              <a:rPr lang="hu-H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Közép-Magyarországról nagyvárosból – azaz a fővárosból – útnak </a:t>
            </a:r>
            <a:r>
              <a:rPr lang="hu-HU" dirty="0" smtClean="0"/>
              <a:t>indulás </a:t>
            </a:r>
            <a:r>
              <a:rPr lang="hu-HU" dirty="0" smtClean="0"/>
              <a:t>marginális </a:t>
            </a:r>
            <a:r>
              <a:rPr lang="hu-HU" dirty="0" smtClean="0"/>
              <a:t>hatása a hazatérésre a Közép-Dunántúlról </a:t>
            </a:r>
            <a:r>
              <a:rPr lang="hu-HU" dirty="0" smtClean="0"/>
              <a:t>egyéb városból </a:t>
            </a:r>
            <a:r>
              <a:rPr lang="hu-HU" dirty="0" smtClean="0"/>
              <a:t>elinduláshoz képest, 7,7%pont,,más </a:t>
            </a:r>
            <a:r>
              <a:rPr lang="hu-HU" dirty="0" smtClean="0"/>
              <a:t>régiók és településtípusok együttes hatása már nem mutat szignifikáns hatást.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Eredmények – 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>életkörülmények </a:t>
            </a:r>
            <a:r>
              <a:rPr lang="hu-HU" sz="2800" b="1" dirty="0" smtClean="0"/>
              <a:t>hatásával bővített modell </a:t>
            </a:r>
          </a:p>
        </p:txBody>
      </p:sp>
      <p:sp>
        <p:nvSpPr>
          <p:cNvPr id="5" name="Tartalom helye 4"/>
          <p:cNvSpPr txBox="1">
            <a:spLocks/>
          </p:cNvSpPr>
          <p:nvPr/>
        </p:nvSpPr>
        <p:spPr>
          <a:xfrm>
            <a:off x="457200" y="1219200"/>
            <a:ext cx="82296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visszatérési szándék becsült átlagos marginális valószínűségei (%)</a:t>
            </a: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6243638" cy="380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>
            <a:off x="179512" y="573325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Páronkénti </a:t>
            </a:r>
            <a:r>
              <a:rPr lang="hu-HU" sz="1400" dirty="0" err="1" smtClean="0"/>
              <a:t>szignifikancia</a:t>
            </a:r>
            <a:r>
              <a:rPr lang="hu-HU" sz="1400" dirty="0" smtClean="0"/>
              <a:t> 5% szinten nem szignifikáns: családi állapot, gyermek és családi állapot interakciója, településtípus, sokk </a:t>
            </a:r>
            <a:endParaRPr lang="hu-HU" sz="1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6588224" y="1556792"/>
            <a:ext cx="25557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kedvezőtlen </a:t>
            </a:r>
            <a:r>
              <a:rPr lang="hu-HU" i="1" dirty="0" smtClean="0"/>
              <a:t>külföldi </a:t>
            </a:r>
            <a:r>
              <a:rPr lang="hu-HU" i="1" dirty="0" smtClean="0"/>
              <a:t>életkörülmények</a:t>
            </a:r>
            <a:r>
              <a:rPr lang="hu-HU" dirty="0" smtClean="0"/>
              <a:t> </a:t>
            </a:r>
            <a:r>
              <a:rPr lang="hu-HU" dirty="0" smtClean="0"/>
              <a:t>növelik </a:t>
            </a:r>
            <a:r>
              <a:rPr lang="hu-HU" dirty="0" smtClean="0"/>
              <a:t>a hazatérési szándék becsült átlagos marginális </a:t>
            </a:r>
            <a:r>
              <a:rPr lang="hu-HU" dirty="0" smtClean="0"/>
              <a:t>valószínűségét</a:t>
            </a:r>
            <a:r>
              <a:rPr lang="hu-HU" dirty="0" smtClean="0"/>
              <a:t>: </a:t>
            </a:r>
            <a:r>
              <a:rPr lang="hu-H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nagyon kedvezőtlen </a:t>
            </a:r>
            <a:r>
              <a:rPr lang="hu-HU" i="1" dirty="0" smtClean="0"/>
              <a:t>közvetlen </a:t>
            </a:r>
            <a:r>
              <a:rPr lang="hu-HU" i="1" dirty="0" smtClean="0"/>
              <a:t>környezet</a:t>
            </a:r>
            <a:r>
              <a:rPr lang="hu-HU" dirty="0" smtClean="0"/>
              <a:t> </a:t>
            </a:r>
            <a:r>
              <a:rPr lang="hu-HU" dirty="0" smtClean="0"/>
              <a:t>hatása (14%pont), </a:t>
            </a:r>
          </a:p>
          <a:p>
            <a:pPr>
              <a:buFont typeface="Arial" pitchFamily="34" charset="0"/>
              <a:buChar char="•"/>
            </a:pPr>
            <a:r>
              <a:rPr lang="hu-HU" i="1" dirty="0" smtClean="0"/>
              <a:t>a nagyon kedvezőtlen szolgáltatások (</a:t>
            </a:r>
            <a:r>
              <a:rPr lang="hu-HU" dirty="0" smtClean="0"/>
              <a:t>17%pont) (az </a:t>
            </a:r>
            <a:r>
              <a:rPr lang="hu-HU" dirty="0" smtClean="0"/>
              <a:t>ábrából leolvashatóan lineárisan </a:t>
            </a:r>
            <a:r>
              <a:rPr lang="hu-HU" dirty="0" smtClean="0"/>
              <a:t>változik),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nagyon kedvezőtlen </a:t>
            </a:r>
            <a:r>
              <a:rPr lang="hu-HU" i="1" dirty="0" err="1" smtClean="0"/>
              <a:t>posztmateriális</a:t>
            </a:r>
            <a:r>
              <a:rPr lang="hu-HU" i="1" dirty="0" smtClean="0"/>
              <a:t> </a:t>
            </a:r>
            <a:r>
              <a:rPr lang="hu-HU" i="1" dirty="0" smtClean="0"/>
              <a:t>környezet</a:t>
            </a:r>
            <a:r>
              <a:rPr lang="hu-HU" dirty="0" smtClean="0"/>
              <a:t> </a:t>
            </a:r>
            <a:r>
              <a:rPr lang="hu-HU" dirty="0" smtClean="0"/>
              <a:t>marginális hatása különösen </a:t>
            </a:r>
            <a:r>
              <a:rPr lang="hu-HU" dirty="0" smtClean="0"/>
              <a:t>magas, </a:t>
            </a:r>
            <a:r>
              <a:rPr lang="hu-HU" dirty="0" smtClean="0"/>
              <a:t>(32,5 </a:t>
            </a:r>
            <a:r>
              <a:rPr lang="hu-HU" dirty="0" err="1" smtClean="0"/>
              <a:t>%pont</a:t>
            </a:r>
            <a:r>
              <a:rPr lang="hu-HU" dirty="0" smtClean="0"/>
              <a:t> és növekvő)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A hazatérési szándékra ható tényezőket vizsgáló modellek összehasonlítása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A három modellt összehasonlítva összegezzük a főbb eredményeket.  </a:t>
            </a:r>
            <a:endParaRPr lang="hu-HU" dirty="0" smtClean="0"/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az </a:t>
            </a:r>
            <a:r>
              <a:rPr lang="hu-HU" dirty="0" smtClean="0"/>
              <a:t>áttekinthetőség </a:t>
            </a:r>
            <a:r>
              <a:rPr lang="hu-HU" dirty="0" smtClean="0"/>
              <a:t>kedvéért a </a:t>
            </a:r>
            <a:r>
              <a:rPr lang="hu-HU" dirty="0" smtClean="0"/>
              <a:t>három modellben változónként a visszatérési szándékra vonatkozó </a:t>
            </a:r>
            <a:r>
              <a:rPr lang="hu-HU" i="1" dirty="0" smtClean="0"/>
              <a:t>maximális</a:t>
            </a:r>
            <a:r>
              <a:rPr lang="hu-HU" dirty="0" smtClean="0"/>
              <a:t> marginális hatást mutatjuk be a nem kétértékű változók </a:t>
            </a:r>
            <a:r>
              <a:rPr lang="hu-HU" dirty="0" smtClean="0"/>
              <a:t>esetében</a:t>
            </a:r>
            <a:endParaRPr lang="hu-HU" dirty="0" smtClean="0"/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hazatérési valószínűségre vonatkozó marginális hatást </a:t>
            </a:r>
            <a:r>
              <a:rPr lang="hu-HU" i="1" dirty="0" smtClean="0"/>
              <a:t>gyengén</a:t>
            </a:r>
            <a:r>
              <a:rPr lang="hu-HU" dirty="0" smtClean="0"/>
              <a:t>ek tekinthetjük, ha maximálisan 0-5 százalékpontnyi, </a:t>
            </a:r>
            <a:r>
              <a:rPr lang="hu-HU" dirty="0" smtClean="0"/>
              <a:t> </a:t>
            </a:r>
            <a:r>
              <a:rPr lang="hu-HU" i="1" dirty="0" smtClean="0"/>
              <a:t>gyenge </a:t>
            </a:r>
            <a:r>
              <a:rPr lang="hu-HU" i="1" dirty="0" smtClean="0"/>
              <a:t>közepes </a:t>
            </a:r>
            <a:r>
              <a:rPr lang="hu-HU" dirty="0" smtClean="0"/>
              <a:t>a hatás </a:t>
            </a:r>
            <a:r>
              <a:rPr lang="hu-HU" dirty="0" smtClean="0"/>
              <a:t>5-10 </a:t>
            </a:r>
            <a:r>
              <a:rPr lang="hu-HU" dirty="0" smtClean="0"/>
              <a:t>százalékpont között, </a:t>
            </a:r>
            <a:r>
              <a:rPr lang="hu-HU" i="1" dirty="0" smtClean="0"/>
              <a:t>közepesen erős </a:t>
            </a:r>
            <a:r>
              <a:rPr lang="hu-HU" dirty="0" smtClean="0"/>
              <a:t>10-20 </a:t>
            </a:r>
            <a:r>
              <a:rPr lang="hu-HU" dirty="0" smtClean="0"/>
              <a:t>százalékpont között és </a:t>
            </a:r>
            <a:r>
              <a:rPr lang="hu-HU" i="1" dirty="0" smtClean="0"/>
              <a:t>erősne</a:t>
            </a:r>
            <a:r>
              <a:rPr lang="hu-HU" dirty="0" smtClean="0"/>
              <a:t>k értékelhetjük 20 százalékpont felett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A hazatérési szándékra ható </a:t>
            </a:r>
            <a:r>
              <a:rPr lang="hu-HU" sz="2800" b="1" dirty="0" smtClean="0"/>
              <a:t>tényezőket vizsgáló </a:t>
            </a:r>
            <a:r>
              <a:rPr lang="hu-HU" sz="2800" b="1" dirty="0" smtClean="0"/>
              <a:t>modellek összehasonlítása</a:t>
            </a:r>
            <a:endParaRPr lang="hu-HU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81328"/>
            <a:ext cx="876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8160544" cy="440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A hazatérési szándékra ható tényezőket vizsgáló modellek összehasonlítása</a:t>
            </a:r>
            <a:endParaRPr lang="hu-HU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81328"/>
            <a:ext cx="876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8215312" cy="464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összegzés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A szakirodalmi feltételezéseknek megfelelően a visszatérési várakozásokat erősítő sokkhatásokat különösen fontosnak feltételeztük.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Az első modellben a sokkok becsült visszatérési valószínűségre vonatkozó nem túl erős hatása igazolódott, a bővített modellekben más tényezők hatása a vizsgálat időszakában azonosított sokkok hatását átvette, a hatás más tényezőkben volt kimutatható</a:t>
            </a:r>
            <a:r>
              <a:rPr lang="hu-H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Lehetséges</a:t>
            </a:r>
            <a:r>
              <a:rPr lang="hu-HU" dirty="0" smtClean="0"/>
              <a:t>, hogy a vizsgált sokkok </a:t>
            </a:r>
            <a:r>
              <a:rPr lang="hu-HU" dirty="0" smtClean="0"/>
              <a:t>esetében a </a:t>
            </a:r>
            <a:r>
              <a:rPr lang="hu-HU" dirty="0" smtClean="0"/>
              <a:t>hazatérési szándék marginális valószínűségére hatás nem nagyon </a:t>
            </a:r>
            <a:r>
              <a:rPr lang="hu-HU" dirty="0" err="1" smtClean="0"/>
              <a:t>sokkérzékeny</a:t>
            </a:r>
            <a:r>
              <a:rPr lang="hu-HU" dirty="0" smtClean="0"/>
              <a:t>. </a:t>
            </a:r>
            <a:r>
              <a:rPr lang="hu-HU" dirty="0" smtClean="0"/>
              <a:t>Láttuk, ez a hatás az első modellben sem bizonyult erősnek, később más tényezők vették át, mindenekelőtt a közép-magyarországi </a:t>
            </a:r>
            <a:r>
              <a:rPr lang="hu-HU" dirty="0" smtClean="0"/>
              <a:t>régióból és a </a:t>
            </a:r>
            <a:r>
              <a:rPr lang="hu-HU" dirty="0" smtClean="0"/>
              <a:t>községből elszármazás és a kedvezőtlen külföldi életkörülmények, különösen a </a:t>
            </a:r>
            <a:r>
              <a:rPr lang="hu-HU" dirty="0" err="1" smtClean="0"/>
              <a:t>posztmateriális</a:t>
            </a:r>
            <a:r>
              <a:rPr lang="hu-HU" dirty="0" smtClean="0"/>
              <a:t> értékek esetében.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cikk kísérlet a sokkhatások hazatérési döntéseket befolyásoló vizsgálatára. </a:t>
            </a:r>
            <a:r>
              <a:rPr lang="hu-HU" dirty="0" smtClean="0"/>
              <a:t> A </a:t>
            </a:r>
            <a:r>
              <a:rPr lang="hu-HU" dirty="0" err="1" smtClean="0"/>
              <a:t>Tobit-modell</a:t>
            </a:r>
            <a:r>
              <a:rPr lang="hu-HU" dirty="0" smtClean="0"/>
              <a:t>, nem teszi lehetővé az egzakt magyarázóerő bemutatását a modelleket jellemző </a:t>
            </a:r>
            <a:r>
              <a:rPr lang="hu-HU" dirty="0" err="1" smtClean="0"/>
              <a:t>pszeudo</a:t>
            </a:r>
            <a:r>
              <a:rPr lang="hu-HU" dirty="0" smtClean="0"/>
              <a:t> R-négyzet értékek alacsony szintje </a:t>
            </a:r>
            <a:r>
              <a:rPr lang="hu-HU" dirty="0" smtClean="0"/>
              <a:t>(0,02,  0,05</a:t>
            </a:r>
            <a:r>
              <a:rPr lang="hu-HU" smtClean="0"/>
              <a:t>,  0,08) </a:t>
            </a:r>
            <a:r>
              <a:rPr lang="hu-HU" dirty="0" smtClean="0"/>
              <a:t>alapján </a:t>
            </a:r>
            <a:r>
              <a:rPr lang="hu-HU" dirty="0" smtClean="0"/>
              <a:t>további tényezők vizsgálata szükséges a folyamatok alapos megértéséhez. </a:t>
            </a:r>
          </a:p>
          <a:p>
            <a:pPr>
              <a:buFont typeface="Wingdings" pitchFamily="2" charset="2"/>
              <a:buChar char="Ø"/>
            </a:pPr>
            <a:endParaRPr lang="hu-HU" dirty="0" smtClean="0"/>
          </a:p>
          <a:p>
            <a:pPr>
              <a:buFont typeface="Wingdings" pitchFamily="2" charset="2"/>
              <a:buChar char="Ø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A visszatérő migráció – szakirodalmi háttér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kivándorlás és a hazatérés is szelektív folyamat</a:t>
            </a:r>
          </a:p>
          <a:p>
            <a:r>
              <a:rPr lang="hu-HU" i="1" dirty="0" smtClean="0"/>
              <a:t>elvándorlás szelektivitása </a:t>
            </a:r>
            <a:r>
              <a:rPr lang="hu-HU" dirty="0" smtClean="0"/>
              <a:t>széleskörűen vizsgált folyamat. (</a:t>
            </a:r>
            <a:r>
              <a:rPr lang="hu-HU" dirty="0" err="1" smtClean="0"/>
              <a:t>Borjas-Bratsberg</a:t>
            </a:r>
            <a:r>
              <a:rPr lang="hu-HU" dirty="0" smtClean="0"/>
              <a:t> 1996, Gibson and </a:t>
            </a:r>
            <a:r>
              <a:rPr lang="hu-HU" dirty="0" err="1" smtClean="0"/>
              <a:t>McKenzie</a:t>
            </a:r>
            <a:r>
              <a:rPr lang="hu-HU" dirty="0" smtClean="0"/>
              <a:t> 2012, </a:t>
            </a:r>
            <a:r>
              <a:rPr lang="hu-HU" dirty="0" err="1" smtClean="0"/>
              <a:t>Wahba</a:t>
            </a:r>
            <a:r>
              <a:rPr lang="hu-HU" dirty="0" smtClean="0"/>
              <a:t> 2015) </a:t>
            </a:r>
          </a:p>
          <a:p>
            <a:r>
              <a:rPr lang="hu-HU" dirty="0" smtClean="0"/>
              <a:t>a visszatérő migráció hasonló szelektivitási processzust </a:t>
            </a:r>
            <a:r>
              <a:rPr lang="hu-HU" dirty="0" smtClean="0"/>
              <a:t>követ, (kevésbé vizsgált). </a:t>
            </a:r>
            <a:endParaRPr lang="hu-HU" dirty="0" smtClean="0"/>
          </a:p>
          <a:p>
            <a:pPr lvl="1"/>
            <a:r>
              <a:rPr lang="hu-HU" dirty="0" smtClean="0"/>
              <a:t>Hogyha az elvándorlás pozitív szelekciós mintázatot követett, a visszavándorlás is hasonló lesz, a visszatérők a legjobbak között a leggyengébbek és leginkább problémásak lesznek. </a:t>
            </a:r>
          </a:p>
          <a:p>
            <a:pPr lvl="1"/>
            <a:r>
              <a:rPr lang="hu-HU" dirty="0" smtClean="0"/>
              <a:t>Hogyha negatív szelekcióval írható le az elvándorlás, a visszavándorláskor a visszatérők a leggyengébbek közül a legjobbak lesznek.</a:t>
            </a:r>
          </a:p>
          <a:p>
            <a:pPr lvl="1"/>
            <a:r>
              <a:rPr lang="hu-HU" i="1" dirty="0" smtClean="0"/>
              <a:t>kettős szelekció - </a:t>
            </a:r>
            <a:r>
              <a:rPr lang="hu-HU" dirty="0" smtClean="0"/>
              <a:t>a visszatérés nem magyarázható helyesen az elvándorlás szelektivitása nélkül, figyelmen kívül hagyása a visszatérés hatásának – a hazatérők sikerességének – a túl- v alulértékeléséhez vezethet. (</a:t>
            </a:r>
            <a:r>
              <a:rPr lang="hu-HU" dirty="0" err="1" smtClean="0"/>
              <a:t>Wahba</a:t>
            </a:r>
            <a:r>
              <a:rPr lang="hu-HU" dirty="0" smtClean="0"/>
              <a:t> 2015)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Sokkhatások - szakirodalmi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Sokkhatások – a 2008-as válság, a </a:t>
            </a:r>
            <a:r>
              <a:rPr lang="hu-HU" dirty="0" err="1" smtClean="0"/>
              <a:t>Brexit</a:t>
            </a:r>
            <a:r>
              <a:rPr lang="hu-HU" dirty="0" smtClean="0"/>
              <a:t> vagy a Covid-19 – befolyásolják a migrációs folyamatokat és magyarázatokat. </a:t>
            </a:r>
          </a:p>
          <a:p>
            <a:r>
              <a:rPr lang="hu-HU" dirty="0" smtClean="0"/>
              <a:t>a 2008-2009-es pénzügyi krízis és recesszió </a:t>
            </a:r>
            <a:r>
              <a:rPr lang="hu-HU" dirty="0" smtClean="0"/>
              <a:t>erős </a:t>
            </a:r>
            <a:r>
              <a:rPr lang="hu-HU" dirty="0" smtClean="0"/>
              <a:t>hatással volt a migrációra (Martin 2009, </a:t>
            </a:r>
            <a:r>
              <a:rPr lang="hu-HU" dirty="0" err="1" smtClean="0"/>
              <a:t>Rendall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2011), 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Brexit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szabályozás változással korlátozta a szabad mozgást és a munkaerő szabad áramlását (</a:t>
            </a:r>
            <a:r>
              <a:rPr lang="hu-HU" dirty="0" err="1" smtClean="0"/>
              <a:t>McGhee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2017).</a:t>
            </a:r>
          </a:p>
          <a:p>
            <a:r>
              <a:rPr lang="hu-HU" dirty="0" smtClean="0"/>
              <a:t>A COVID-19 hatása a nem-gazdasági kockázatokat tette nyilvánvalóvá (Borjas-Cassidy 2020, </a:t>
            </a:r>
            <a:r>
              <a:rPr lang="hu-HU" dirty="0" err="1" smtClean="0"/>
              <a:t>Basso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 2020), és a korlátozásokkal veszélyeztette az EU-n belüli szabad mozgást és a munkaerő szabad áramlását (</a:t>
            </a:r>
            <a:r>
              <a:rPr lang="hu-HU" dirty="0" err="1" smtClean="0"/>
              <a:t>Fasani-Mazza</a:t>
            </a:r>
            <a:r>
              <a:rPr lang="hu-HU" dirty="0" smtClean="0"/>
              <a:t> 2020).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u-HU" dirty="0" smtClean="0"/>
              <a:t> </a:t>
            </a:r>
            <a:r>
              <a:rPr lang="hu-HU" sz="3100" b="1" dirty="0" smtClean="0">
                <a:solidFill>
                  <a:schemeClr val="tx1"/>
                </a:solidFill>
              </a:rPr>
              <a:t>A Magyarországra visszatérő migráció empirikus vizsgálata</a:t>
            </a:r>
            <a:endParaRPr lang="hu-HU" sz="31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i="1" dirty="0" smtClean="0"/>
              <a:t>Adatforrás</a:t>
            </a:r>
            <a:r>
              <a:rPr lang="hu-HU" dirty="0" smtClean="0"/>
              <a:t>: külföldön élők, ill. külföldön dolgozók reprezentatívnak tekinthető adatbázisa (N=1290).* </a:t>
            </a:r>
            <a:br>
              <a:rPr lang="hu-HU" dirty="0" smtClean="0"/>
            </a:br>
            <a:r>
              <a:rPr lang="hu-HU" dirty="0" smtClean="0"/>
              <a:t>Magyarországon született és külföldön élő, illetve dolgozó 18 évesnél idősebbek, akik külföldön élnek és 2006 óta felnőttként mentek külföldre</a:t>
            </a:r>
          </a:p>
          <a:p>
            <a:r>
              <a:rPr lang="hu-HU" i="1" dirty="0" smtClean="0"/>
              <a:t>A visszatérési szándék </a:t>
            </a:r>
            <a:r>
              <a:rPr lang="hu-HU" dirty="0" smtClean="0"/>
              <a:t>(visszatérés proxy</a:t>
            </a:r>
            <a:r>
              <a:rPr lang="hu-HU" dirty="0" smtClean="0"/>
              <a:t>) definiálása:</a:t>
            </a:r>
            <a:r>
              <a:rPr lang="hu-HU" i="1" dirty="0" smtClean="0"/>
              <a:t> </a:t>
            </a:r>
            <a:r>
              <a:rPr lang="hu-HU" dirty="0" smtClean="0"/>
              <a:t>mit gondol, hol fog élni, ill. dolgozni 3 év múlva?</a:t>
            </a:r>
            <a:endParaRPr lang="hu-HU" dirty="0" smtClean="0"/>
          </a:p>
          <a:p>
            <a:pPr lvl="1"/>
            <a:r>
              <a:rPr lang="hu-HU" i="1" dirty="0" smtClean="0"/>
              <a:t>Demográfiai tényezők</a:t>
            </a:r>
            <a:endParaRPr lang="hu-HU" dirty="0" smtClean="0"/>
          </a:p>
          <a:p>
            <a:pPr lvl="1"/>
            <a:r>
              <a:rPr lang="hu-HU" i="1" dirty="0" smtClean="0"/>
              <a:t>Iskolázottság, képzettség, egyéb tudás </a:t>
            </a:r>
            <a:endParaRPr lang="hu-HU" dirty="0" smtClean="0"/>
          </a:p>
          <a:p>
            <a:pPr lvl="1"/>
            <a:r>
              <a:rPr lang="hu-HU" i="1" dirty="0" smtClean="0"/>
              <a:t>Családi tényezők</a:t>
            </a:r>
            <a:endParaRPr lang="hu-HU" dirty="0" smtClean="0"/>
          </a:p>
          <a:p>
            <a:pPr lvl="1"/>
            <a:r>
              <a:rPr lang="hu-HU" i="1" dirty="0" smtClean="0"/>
              <a:t>Hazai lakóhely</a:t>
            </a:r>
            <a:endParaRPr lang="hu-HU" dirty="0" smtClean="0"/>
          </a:p>
          <a:p>
            <a:pPr lvl="1"/>
            <a:r>
              <a:rPr lang="hu-HU" i="1" dirty="0" smtClean="0"/>
              <a:t>Külföldi életkörülmények</a:t>
            </a:r>
          </a:p>
          <a:p>
            <a:pPr lvl="1"/>
            <a:r>
              <a:rPr lang="hu-HU" i="1" dirty="0" smtClean="0"/>
              <a:t>Sokkhatás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6453336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*2017-2019 között kérdőíves online adatfelvétel (NKFI-</a:t>
            </a:r>
            <a:r>
              <a:rPr lang="hu-HU" sz="1600" b="1" dirty="0" smtClean="0"/>
              <a:t>120711 </a:t>
            </a:r>
            <a:r>
              <a:rPr lang="hu-HU" sz="1600" dirty="0" smtClean="0"/>
              <a:t>kutatási támogatás)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900" b="1" dirty="0" smtClean="0">
                <a:solidFill>
                  <a:schemeClr val="tx1"/>
                </a:solidFill>
              </a:rPr>
              <a:t>Változók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i="1" dirty="0" smtClean="0"/>
              <a:t>Demográfiai tényezők</a:t>
            </a:r>
            <a:endParaRPr lang="hu-HU" dirty="0" smtClean="0"/>
          </a:p>
          <a:p>
            <a:r>
              <a:rPr lang="hu-HU" cap="small" dirty="0" smtClean="0"/>
              <a:t>nem: </a:t>
            </a:r>
            <a:r>
              <a:rPr lang="hu-HU" i="1" dirty="0" smtClean="0"/>
              <a:t>férfi, nő</a:t>
            </a:r>
          </a:p>
          <a:p>
            <a:r>
              <a:rPr lang="hu-HU" cap="small" dirty="0" smtClean="0"/>
              <a:t>életkor</a:t>
            </a:r>
            <a:r>
              <a:rPr lang="hu-HU" dirty="0" smtClean="0"/>
              <a:t> (folyamatos, 18-60 év között) </a:t>
            </a:r>
            <a:r>
              <a:rPr lang="hu-HU" i="1" dirty="0" smtClean="0"/>
              <a:t>év, év</a:t>
            </a:r>
            <a:r>
              <a:rPr lang="hu-HU" i="1" baseline="30000" dirty="0" smtClean="0"/>
              <a:t>2</a:t>
            </a:r>
            <a:endParaRPr lang="hu-HU" i="1" baseline="30000" dirty="0" smtClean="0"/>
          </a:p>
          <a:p>
            <a:pPr>
              <a:buNone/>
            </a:pPr>
            <a:r>
              <a:rPr lang="hu-HU" i="1" dirty="0" smtClean="0"/>
              <a:t>Iskolázottság, képzettség, egyéb tudás </a:t>
            </a:r>
            <a:endParaRPr lang="hu-HU" dirty="0" smtClean="0"/>
          </a:p>
          <a:p>
            <a:r>
              <a:rPr lang="hu-HU" cap="small" dirty="0" smtClean="0"/>
              <a:t>iskolai végzettség (</a:t>
            </a:r>
            <a:r>
              <a:rPr lang="hu-HU" dirty="0" smtClean="0"/>
              <a:t>3 értékű</a:t>
            </a:r>
            <a:r>
              <a:rPr lang="hu-HU" cap="small" dirty="0" smtClean="0"/>
              <a:t>)</a:t>
            </a:r>
            <a:r>
              <a:rPr lang="hu-HU" dirty="0" smtClean="0"/>
              <a:t> </a:t>
            </a:r>
            <a:r>
              <a:rPr lang="hu-HU" i="1" dirty="0" smtClean="0"/>
              <a:t>nincs érettségi, érettségi, felsőfokú</a:t>
            </a:r>
            <a:endParaRPr lang="hu-HU" dirty="0" smtClean="0"/>
          </a:p>
          <a:p>
            <a:r>
              <a:rPr lang="hu-HU" cap="small" dirty="0" smtClean="0"/>
              <a:t>idegen nyelvtudás: </a:t>
            </a:r>
            <a:r>
              <a:rPr lang="hu-HU" i="1" dirty="0" smtClean="0"/>
              <a:t>gyenge </a:t>
            </a:r>
            <a:r>
              <a:rPr lang="hu-HU" dirty="0" smtClean="0"/>
              <a:t>(nem vagy gyengén beszél, v nem válaszolt); </a:t>
            </a:r>
            <a:r>
              <a:rPr lang="hu-HU" i="1" dirty="0" smtClean="0"/>
              <a:t>jó </a:t>
            </a:r>
            <a:r>
              <a:rPr lang="hu-HU" dirty="0" smtClean="0"/>
              <a:t>(elég jól v magas szinten beszéli a gyakran használt nyelvek </a:t>
            </a:r>
            <a:r>
              <a:rPr lang="hu-HU" dirty="0" err="1" smtClean="0"/>
              <a:t>v.melyikét</a:t>
            </a:r>
            <a:r>
              <a:rPr lang="hu-HU" dirty="0" smtClean="0"/>
              <a:t>, ill. egyéb idegen nyelvet beszél)</a:t>
            </a:r>
          </a:p>
          <a:p>
            <a:r>
              <a:rPr lang="hu-HU" cap="small" dirty="0" smtClean="0"/>
              <a:t>szakképzettség transzferálhatósága: </a:t>
            </a:r>
            <a:r>
              <a:rPr lang="hu-HU" i="1" dirty="0" smtClean="0"/>
              <a:t>nehezen hasznosítható képzettség vs. hasznosítható képzettség (</a:t>
            </a:r>
            <a:r>
              <a:rPr lang="hu-HU" dirty="0" err="1" smtClean="0"/>
              <a:t>e.ügyi</a:t>
            </a:r>
            <a:r>
              <a:rPr lang="hu-HU" dirty="0" smtClean="0"/>
              <a:t>, informatikai, műszaki, vendéglátáshoz </a:t>
            </a:r>
            <a:r>
              <a:rPr lang="hu-HU" dirty="0" err="1" smtClean="0"/>
              <a:t>kapcs</a:t>
            </a:r>
            <a:r>
              <a:rPr lang="hu-HU" dirty="0" smtClean="0"/>
              <a:t>., </a:t>
            </a:r>
            <a:r>
              <a:rPr lang="hu-HU" dirty="0" err="1" smtClean="0"/>
              <a:t>építőip</a:t>
            </a:r>
            <a:r>
              <a:rPr lang="hu-HU" dirty="0" smtClean="0"/>
              <a:t>., gépjárművez.)</a:t>
            </a:r>
            <a:r>
              <a:rPr lang="hu-HU" i="1" dirty="0" smtClean="0"/>
              <a:t> &amp; képzetlen (</a:t>
            </a:r>
            <a:r>
              <a:rPr lang="hu-HU" dirty="0" smtClean="0"/>
              <a:t>bármit elvállal</a:t>
            </a:r>
            <a:r>
              <a:rPr lang="hu-HU" i="1" dirty="0" smtClean="0"/>
              <a:t>)</a:t>
            </a:r>
            <a:r>
              <a:rPr lang="hu-HU" dirty="0" smtClean="0"/>
              <a:t>.</a:t>
            </a:r>
            <a:r>
              <a:rPr lang="hu-HU" i="1" dirty="0" smtClean="0"/>
              <a:t> </a:t>
            </a:r>
          </a:p>
          <a:p>
            <a:pPr>
              <a:buNone/>
            </a:pPr>
            <a:r>
              <a:rPr lang="hu-HU" i="1" dirty="0" smtClean="0"/>
              <a:t>Családi tényezők</a:t>
            </a:r>
            <a:endParaRPr lang="hu-HU" dirty="0" smtClean="0"/>
          </a:p>
          <a:p>
            <a:r>
              <a:rPr lang="hu-HU" cap="small" dirty="0" smtClean="0"/>
              <a:t>családi állapot: </a:t>
            </a:r>
            <a:r>
              <a:rPr lang="hu-HU" i="1" dirty="0" smtClean="0"/>
              <a:t>nőtlen/hajadon, házas, kapcsolatban él, özvegy vagy elvált</a:t>
            </a:r>
            <a:endParaRPr lang="hu-HU" dirty="0" smtClean="0"/>
          </a:p>
          <a:p>
            <a:r>
              <a:rPr lang="hu-HU" cap="small" dirty="0" smtClean="0"/>
              <a:t>gyermek: </a:t>
            </a:r>
            <a:r>
              <a:rPr lang="hu-HU" i="1" dirty="0" smtClean="0"/>
              <a:t>nincs, 6 év feletti, 6 év alatti </a:t>
            </a:r>
            <a:r>
              <a:rPr lang="hu-HU" i="1" dirty="0" smtClean="0"/>
              <a:t>eltartott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900" b="1" dirty="0" smtClean="0">
                <a:solidFill>
                  <a:schemeClr val="tx1"/>
                </a:solidFill>
              </a:rPr>
              <a:t>Változók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i="1" dirty="0" smtClean="0"/>
              <a:t>Hazai lakóhely</a:t>
            </a:r>
            <a:endParaRPr lang="hu-HU" dirty="0" smtClean="0"/>
          </a:p>
          <a:p>
            <a:r>
              <a:rPr lang="hu-HU" cap="small" dirty="0" smtClean="0"/>
              <a:t>régió (</a:t>
            </a:r>
            <a:r>
              <a:rPr lang="hu-HU" dirty="0" smtClean="0"/>
              <a:t>utolsó magyarországi lakóhelyének régiója):</a:t>
            </a:r>
          </a:p>
          <a:p>
            <a:r>
              <a:rPr lang="hu-HU" cap="small" dirty="0" smtClean="0"/>
              <a:t>településtípus</a:t>
            </a:r>
            <a:r>
              <a:rPr lang="hu-HU" dirty="0" smtClean="0"/>
              <a:t> </a:t>
            </a:r>
            <a:r>
              <a:rPr lang="hu-HU" cap="small" dirty="0" smtClean="0"/>
              <a:t>(</a:t>
            </a:r>
            <a:r>
              <a:rPr lang="hu-HU" dirty="0" smtClean="0"/>
              <a:t>utolsó </a:t>
            </a:r>
            <a:r>
              <a:rPr lang="hu-HU" dirty="0" err="1" smtClean="0"/>
              <a:t>Mo.-i</a:t>
            </a:r>
            <a:r>
              <a:rPr lang="hu-HU" dirty="0" smtClean="0"/>
              <a:t>.): </a:t>
            </a:r>
            <a:r>
              <a:rPr lang="hu-HU" i="1" dirty="0" smtClean="0"/>
              <a:t>nagyváros </a:t>
            </a:r>
            <a:r>
              <a:rPr lang="hu-HU" dirty="0" smtClean="0"/>
              <a:t>(</a:t>
            </a:r>
            <a:r>
              <a:rPr lang="hu-HU" dirty="0" err="1" smtClean="0"/>
              <a:t>m.székhely</a:t>
            </a:r>
            <a:r>
              <a:rPr lang="hu-HU" dirty="0" smtClean="0"/>
              <a:t>, m. jogú város, főváros)</a:t>
            </a:r>
            <a:r>
              <a:rPr lang="hu-HU" i="1" dirty="0" smtClean="0"/>
              <a:t>, egyéb város, község</a:t>
            </a:r>
            <a:endParaRPr lang="hu-HU" dirty="0" smtClean="0"/>
          </a:p>
          <a:p>
            <a:pPr>
              <a:buNone/>
            </a:pPr>
            <a:r>
              <a:rPr lang="hu-HU" i="1" dirty="0" smtClean="0"/>
              <a:t>Külföldi életkörülmények (</a:t>
            </a:r>
            <a:r>
              <a:rPr lang="hu-HU" dirty="0" smtClean="0"/>
              <a:t>faktoranalízis segítségével </a:t>
            </a:r>
            <a:r>
              <a:rPr lang="hu-HU" i="1" dirty="0" smtClean="0"/>
              <a:t>azonosított)  </a:t>
            </a:r>
            <a:endParaRPr lang="hu-HU" dirty="0" smtClean="0"/>
          </a:p>
          <a:p>
            <a:r>
              <a:rPr lang="hu-HU" cap="small" dirty="0" smtClean="0"/>
              <a:t>szolgáltatási háttér: </a:t>
            </a:r>
            <a:r>
              <a:rPr lang="hu-HU" dirty="0" smtClean="0"/>
              <a:t>iskola, egészségügy </a:t>
            </a:r>
            <a:r>
              <a:rPr lang="hu-HU" i="1" dirty="0" smtClean="0"/>
              <a:t>(hozzáférés, költségek)</a:t>
            </a:r>
            <a:endParaRPr lang="hu-HU" dirty="0" smtClean="0"/>
          </a:p>
          <a:p>
            <a:r>
              <a:rPr lang="hu-HU" cap="small" dirty="0" smtClean="0"/>
              <a:t>közvetlen környezet: </a:t>
            </a:r>
            <a:r>
              <a:rPr lang="hu-HU" dirty="0" smtClean="0"/>
              <a:t>kiszámíthatóság, lakás </a:t>
            </a:r>
            <a:r>
              <a:rPr lang="hu-HU" i="1" dirty="0" smtClean="0"/>
              <a:t>(hozzáférés, költségek)</a:t>
            </a:r>
            <a:r>
              <a:rPr lang="hu-HU" dirty="0" smtClean="0"/>
              <a:t>, hivatalok </a:t>
            </a:r>
            <a:r>
              <a:rPr lang="hu-HU" i="1" dirty="0" smtClean="0"/>
              <a:t>(hivatali és pénzügyek intézése)</a:t>
            </a:r>
            <a:endParaRPr lang="hu-HU" dirty="0" smtClean="0"/>
          </a:p>
          <a:p>
            <a:r>
              <a:rPr lang="hu-HU" cap="small" dirty="0" err="1" smtClean="0"/>
              <a:t>posztmateriális</a:t>
            </a:r>
            <a:r>
              <a:rPr lang="hu-HU" cap="small" dirty="0" smtClean="0"/>
              <a:t> értékek: </a:t>
            </a:r>
            <a:r>
              <a:rPr lang="hu-HU" dirty="0" smtClean="0"/>
              <a:t>szórakozás, társas kapcsolatok </a:t>
            </a:r>
            <a:r>
              <a:rPr lang="hu-HU" i="1" dirty="0" smtClean="0"/>
              <a:t>(rokonokkal, barátokkal)</a:t>
            </a:r>
          </a:p>
          <a:p>
            <a:pPr>
              <a:buNone/>
            </a:pPr>
            <a:r>
              <a:rPr lang="hu-HU" i="1" dirty="0" smtClean="0"/>
              <a:t>Sokkhatás</a:t>
            </a:r>
          </a:p>
          <a:p>
            <a:r>
              <a:rPr lang="hu-HU" cap="small" dirty="0" smtClean="0"/>
              <a:t>Sokk: </a:t>
            </a:r>
            <a:r>
              <a:rPr lang="hu-HU" dirty="0" smtClean="0"/>
              <a:t>milyen tényezők változtathatják meg a </a:t>
            </a:r>
            <a:r>
              <a:rPr lang="hu-HU" dirty="0" err="1" smtClean="0"/>
              <a:t>külf</a:t>
            </a:r>
            <a:r>
              <a:rPr lang="hu-HU" dirty="0" smtClean="0"/>
              <a:t>.  munkaváll. Lehetőségét? </a:t>
            </a:r>
            <a:r>
              <a:rPr lang="hu-HU" i="1" dirty="0" err="1" smtClean="0"/>
              <a:t>brexit</a:t>
            </a:r>
            <a:r>
              <a:rPr lang="hu-HU" i="1" dirty="0" smtClean="0"/>
              <a:t>, k.-európaiakkal szembeni előítélet, ill. migrációs válság </a:t>
            </a:r>
            <a:r>
              <a:rPr lang="hu-HU" dirty="0" smtClean="0"/>
              <a:t>(több válasz lehet)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hu-HU" sz="2600" b="1" dirty="0" smtClean="0">
                <a:solidFill>
                  <a:schemeClr val="tx1"/>
                </a:solidFill>
              </a:rPr>
              <a:t>A külföldön élők élet-és munkalehetőségekkel kapcsolatos jövőbeni várakozásai</a:t>
            </a:r>
          </a:p>
        </p:txBody>
      </p:sp>
      <p:pic>
        <p:nvPicPr>
          <p:cNvPr id="4" name="Tartalom helye 3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1340768"/>
            <a:ext cx="5520690" cy="3326130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611560" y="645333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külföldön élők adatbázis,  n=1250-1268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23528" y="479715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külföldön élők többségében elégedettek </a:t>
            </a:r>
            <a:r>
              <a:rPr lang="hu-HU" dirty="0" smtClean="0"/>
              <a:t>a </a:t>
            </a:r>
            <a:r>
              <a:rPr lang="hu-HU" dirty="0" smtClean="0"/>
              <a:t>helyzetük várható alakulásával: </a:t>
            </a:r>
            <a:endParaRPr lang="hu-HU" dirty="0" smtClean="0"/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egyharmaduk </a:t>
            </a:r>
            <a:r>
              <a:rPr lang="hu-HU" dirty="0" smtClean="0"/>
              <a:t>a lehetőségek </a:t>
            </a:r>
            <a:r>
              <a:rPr lang="hu-HU" dirty="0" smtClean="0"/>
              <a:t>jelentős, egynegyedük </a:t>
            </a:r>
            <a:r>
              <a:rPr lang="hu-HU" dirty="0" smtClean="0"/>
              <a:t>kicsit javuló változására számít, azaz </a:t>
            </a:r>
            <a:r>
              <a:rPr lang="hu-HU" dirty="0" smtClean="0"/>
              <a:t>több </a:t>
            </a:r>
            <a:r>
              <a:rPr lang="hu-HU" dirty="0" smtClean="0"/>
              <a:t>mint fele részben javulást várnak minden fontos környezeti feltétel szerint. </a:t>
            </a:r>
            <a:endParaRPr lang="hu-HU" dirty="0" smtClean="0"/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További </a:t>
            </a:r>
            <a:r>
              <a:rPr lang="hu-HU" dirty="0" smtClean="0"/>
              <a:t>20-30 százalék nem lát változást, </a:t>
            </a:r>
            <a:endParaRPr lang="hu-HU" dirty="0" smtClean="0"/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 </a:t>
            </a:r>
            <a:r>
              <a:rPr lang="hu-HU" dirty="0" smtClean="0"/>
              <a:t>kevesebb mint 10 százalékuk vár romlást.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u-HU" b="1" dirty="0" smtClean="0"/>
              <a:t>Külföldön élők visszavándorlási szándéka egyes csoportok szerint</a:t>
            </a:r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43425" y="1412776"/>
            <a:ext cx="4600575" cy="2494598"/>
          </a:xfrm>
          <a:prstGeom prst="rect">
            <a:avLst/>
          </a:prstGeom>
          <a:noFill/>
        </p:spPr>
      </p:pic>
      <p:sp>
        <p:nvSpPr>
          <p:cNvPr id="13" name="Szövegdoboz 12"/>
          <p:cNvSpPr txBox="1"/>
          <p:nvPr/>
        </p:nvSpPr>
        <p:spPr>
          <a:xfrm>
            <a:off x="323528" y="6381328"/>
            <a:ext cx="8820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nem: </a:t>
            </a:r>
            <a:r>
              <a:rPr lang="hu-HU" sz="1400" dirty="0" err="1" smtClean="0"/>
              <a:t>sig</a:t>
            </a:r>
            <a:r>
              <a:rPr lang="hu-HU" sz="1400" dirty="0" smtClean="0"/>
              <a:t>:0,001, n=1060;  korcsoport.: </a:t>
            </a:r>
            <a:r>
              <a:rPr lang="hu-HU" sz="1400" dirty="0" err="1" smtClean="0"/>
              <a:t>sig</a:t>
            </a:r>
            <a:r>
              <a:rPr lang="hu-HU" sz="1400" dirty="0" smtClean="0"/>
              <a:t>:0,000, n=1021;  családi állapot: </a:t>
            </a:r>
            <a:r>
              <a:rPr lang="hu-HU" sz="1400" dirty="0" err="1" smtClean="0"/>
              <a:t>sig</a:t>
            </a:r>
            <a:r>
              <a:rPr lang="hu-HU" sz="1400" dirty="0" smtClean="0"/>
              <a:t>:0,006, n=1041;  gyermek: </a:t>
            </a:r>
            <a:r>
              <a:rPr lang="hu-HU" sz="1400" dirty="0" err="1" smtClean="0"/>
              <a:t>sig</a:t>
            </a:r>
            <a:r>
              <a:rPr lang="hu-HU" sz="1400" dirty="0" smtClean="0"/>
              <a:t>:0,000, n=1064</a:t>
            </a:r>
            <a:endParaRPr lang="hu-HU" sz="1400" dirty="0"/>
          </a:p>
        </p:txBody>
      </p:sp>
      <p:pic>
        <p:nvPicPr>
          <p:cNvPr id="4098" name="Picture 2"/>
          <p:cNvPicPr>
            <a:picLocks noGrp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4600575" cy="249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61048"/>
            <a:ext cx="4591050" cy="25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2950" y="3861048"/>
            <a:ext cx="4591050" cy="25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ó">
  <a:themeElements>
    <a:clrScheme name="Origó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ó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4764</TotalTime>
  <Words>2037</Words>
  <Application>Microsoft Office PowerPoint</Application>
  <PresentationFormat>Diavetítés a képernyőre (4:3 oldalarány)</PresentationFormat>
  <Paragraphs>155</Paragraphs>
  <Slides>26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Origó</vt:lpstr>
      <vt:lpstr>Visszavándorlási szándék –  sokkok és egyéb tényezők hatása </vt:lpstr>
      <vt:lpstr>A visszatérő migráció – szakirodalmi háttér </vt:lpstr>
      <vt:lpstr>A visszatérő migráció – szakirodalmi háttér</vt:lpstr>
      <vt:lpstr>Sokkhatások - szakirodalmi háttér</vt:lpstr>
      <vt:lpstr> A Magyarországra visszatérő migráció empirikus vizsgálata</vt:lpstr>
      <vt:lpstr>Változók</vt:lpstr>
      <vt:lpstr>Változók</vt:lpstr>
      <vt:lpstr>A külföldön élők élet-és munkalehetőségekkel kapcsolatos jövőbeni várakozásai</vt:lpstr>
      <vt:lpstr>Külföldön élők visszavándorlási szándéka egyes csoportok szerint</vt:lpstr>
      <vt:lpstr>Külföldön élők visszavándorlási szándéka egyes csoportok szerint</vt:lpstr>
      <vt:lpstr>Sokkhatások </vt:lpstr>
      <vt:lpstr>Sokkhatások</vt:lpstr>
      <vt:lpstr>Modell</vt:lpstr>
      <vt:lpstr>Eredmények</vt:lpstr>
      <vt:lpstr>Eredmények – alapmodell  demográfia, képzettség és sokkok</vt:lpstr>
      <vt:lpstr>Eredmények –  bővített modell  demográfia,képzettség,család (+ interakciók) és sokkok</vt:lpstr>
      <vt:lpstr>Eredmények –  bővített modell  demográfia,képzettség,család (+ interakciók) és sokkok</vt:lpstr>
      <vt:lpstr>Eredmények –  bővített modell  demográfia,képzettség,család (+ interakciók) és sokkok</vt:lpstr>
      <vt:lpstr>Eredmények –  életkörülmények hatásával bővített modell </vt:lpstr>
      <vt:lpstr>Eredmények –  életkörülmények hatásával bővített modell </vt:lpstr>
      <vt:lpstr>Eredmények –  életkörülmények hatásával bővített modell </vt:lpstr>
      <vt:lpstr>Eredmények –  életkörülmények hatásával bővített modell </vt:lpstr>
      <vt:lpstr>A hazatérési szándékra ható tényezőket vizsgáló modellek összehasonlítása</vt:lpstr>
      <vt:lpstr>A hazatérési szándékra ható tényezőket vizsgáló modellek összehasonlítása</vt:lpstr>
      <vt:lpstr>A hazatérési szándékra ható tényezőket vizsgáló modellek összehasonlítása</vt:lpstr>
      <vt:lpstr>összegzés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Ágnes</dc:creator>
  <cp:lastModifiedBy>Ágnes</cp:lastModifiedBy>
  <cp:revision>421</cp:revision>
  <dcterms:created xsi:type="dcterms:W3CDTF">2017-07-05T23:57:53Z</dcterms:created>
  <dcterms:modified xsi:type="dcterms:W3CDTF">2021-11-06T03:05:51Z</dcterms:modified>
</cp:coreProperties>
</file>