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5" r:id="rId3"/>
    <p:sldId id="257" r:id="rId4"/>
    <p:sldId id="268" r:id="rId5"/>
    <p:sldId id="258" r:id="rId6"/>
    <p:sldId id="269" r:id="rId7"/>
    <p:sldId id="259" r:id="rId8"/>
    <p:sldId id="263" r:id="rId9"/>
    <p:sldId id="270" r:id="rId10"/>
    <p:sldId id="260" r:id="rId11"/>
    <p:sldId id="261" r:id="rId12"/>
    <p:sldId id="271" r:id="rId13"/>
    <p:sldId id="272" r:id="rId14"/>
    <p:sldId id="264" r:id="rId15"/>
    <p:sldId id="265" r:id="rId16"/>
    <p:sldId id="273" r:id="rId17"/>
    <p:sldId id="266" r:id="rId18"/>
    <p:sldId id="274" r:id="rId19"/>
    <p:sldId id="267" r:id="rId20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312" autoAdjust="0"/>
    <p:restoredTop sz="94660"/>
  </p:normalViewPr>
  <p:slideViewPr>
    <p:cSldViewPr snapToGrid="0">
      <p:cViewPr varScale="1">
        <p:scale>
          <a:sx n="136" d="100"/>
          <a:sy n="136" d="100"/>
        </p:scale>
        <p:origin x="895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69388C4-BC03-47A8-AC42-901F71015D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07195B3B-5151-498F-AFE3-437C4F1B0B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083E28F8-DFCE-40D3-8D78-0AFD2741FF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21359-FE7F-4C06-BF66-8081DEFD9D93}" type="datetimeFigureOut">
              <a:rPr lang="hu-HU" smtClean="0"/>
              <a:t>2021. 11. 04.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0ED6E14C-F4E7-41E5-8D1B-07228F6C76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05B23DBA-4A78-4805-AC62-8CE589EEF4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E687C-515D-418B-8E76-1B4FC9C85AD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11835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C9A77B4-98CA-45E0-B148-7ED8102C06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69A075A0-29B0-4AFB-B622-B06347AB47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3D0937A4-C23E-4DC7-9E04-F17A274F39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21359-FE7F-4C06-BF66-8081DEFD9D93}" type="datetimeFigureOut">
              <a:rPr lang="hu-HU" smtClean="0"/>
              <a:t>2021. 11. 04.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6440B078-8896-4882-9F2B-C55B3E4F1C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BE8F8446-4450-483F-905B-C913D5963D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E687C-515D-418B-8E76-1B4FC9C85AD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72819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>
            <a:extLst>
              <a:ext uri="{FF2B5EF4-FFF2-40B4-BE49-F238E27FC236}">
                <a16:creationId xmlns:a16="http://schemas.microsoft.com/office/drawing/2014/main" id="{9E018AF2-8F6C-4301-A32D-2E1799BDC82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7A08B41B-1FC1-45C0-B1C4-74B4366F93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09B7ECC8-FDC2-4C68-B0DA-A34FED4DAE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21359-FE7F-4C06-BF66-8081DEFD9D93}" type="datetimeFigureOut">
              <a:rPr lang="hu-HU" smtClean="0"/>
              <a:t>2021. 11. 04.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D77958E9-A181-4EED-90F4-57DCF91105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B45A3FD9-6732-42D6-94BB-2C72674024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E687C-515D-418B-8E76-1B4FC9C85AD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02467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94B304F-2DAD-49DA-879B-5CAB6029F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AB6C3DF3-BA45-47F7-B8A8-C7B4AD7EB6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1F847E7D-A60F-4CCF-8595-4DDC1CBDC4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21359-FE7F-4C06-BF66-8081DEFD9D93}" type="datetimeFigureOut">
              <a:rPr lang="hu-HU" smtClean="0"/>
              <a:t>2021. 11. 04.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6F53A546-C935-4279-8243-DFC7CF6402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3446D96A-8BC3-4708-952E-52CDE50E5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E687C-515D-418B-8E76-1B4FC9C85AD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56364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4AD9659-5152-4BE2-BFB8-124C60B645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6589F777-E1A5-41EB-86CA-C0B5F6771C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8E9BF14B-D5E7-4109-A23E-83705C20BB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21359-FE7F-4C06-BF66-8081DEFD9D93}" type="datetimeFigureOut">
              <a:rPr lang="hu-HU" smtClean="0"/>
              <a:t>2021. 11. 04.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A8900871-CC7C-4513-A4D3-B92B2C953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47C568E3-5DB4-4A29-AB3F-CCE8374403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E687C-515D-418B-8E76-1B4FC9C85AD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56313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15AE171-42BF-4513-8E44-E2AF1B9210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8043E2F2-191E-4244-8870-CF134DE549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4F3E23DF-EA0D-4824-90AC-8A7B8CC212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BD1C84D7-D4A7-4ED7-B543-570E4FF3D6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21359-FE7F-4C06-BF66-8081DEFD9D93}" type="datetimeFigureOut">
              <a:rPr lang="hu-HU" smtClean="0"/>
              <a:t>2021. 11. 04.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A0792FB5-2AE8-44F5-89E6-0A368220BD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BE0C158C-60F3-4ECF-9615-E2FEC9EE83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E687C-515D-418B-8E76-1B4FC9C85AD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97348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18B4C6B-CBCE-48F9-8D86-22D93E5C20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EF418AE8-B77F-4239-A09B-A7E0E9CB5D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30E6B839-2ABB-4CBC-B168-ACF555B0E2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id="{9D2B7EEB-D29D-4F3F-84B1-31C72D7A76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id="{59A874AF-049B-4718-99B3-E2FD2680C9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>
            <a:extLst>
              <a:ext uri="{FF2B5EF4-FFF2-40B4-BE49-F238E27FC236}">
                <a16:creationId xmlns:a16="http://schemas.microsoft.com/office/drawing/2014/main" id="{17CFB38C-25A5-4AD1-804C-5B01874709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21359-FE7F-4C06-BF66-8081DEFD9D93}" type="datetimeFigureOut">
              <a:rPr lang="hu-HU" smtClean="0"/>
              <a:t>2021. 11. 04.</a:t>
            </a:fld>
            <a:endParaRPr lang="hu-HU"/>
          </a:p>
        </p:txBody>
      </p:sp>
      <p:sp>
        <p:nvSpPr>
          <p:cNvPr id="8" name="Élőláb helye 7">
            <a:extLst>
              <a:ext uri="{FF2B5EF4-FFF2-40B4-BE49-F238E27FC236}">
                <a16:creationId xmlns:a16="http://schemas.microsoft.com/office/drawing/2014/main" id="{4F2C2E7D-67FB-485D-BC40-887F28172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>
            <a:extLst>
              <a:ext uri="{FF2B5EF4-FFF2-40B4-BE49-F238E27FC236}">
                <a16:creationId xmlns:a16="http://schemas.microsoft.com/office/drawing/2014/main" id="{E2194154-01AF-45F7-91D0-DB565C5E0B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E687C-515D-418B-8E76-1B4FC9C85AD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00118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D843FC6-45D3-442B-9171-14CA831514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667EAC81-5DA3-4B55-BAFF-68130F5474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21359-FE7F-4C06-BF66-8081DEFD9D93}" type="datetimeFigureOut">
              <a:rPr lang="hu-HU" smtClean="0"/>
              <a:t>2021. 11. 04.</a:t>
            </a:fld>
            <a:endParaRPr lang="hu-HU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901E3421-0B0D-4E2F-AA20-B69BD8843D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651D138F-5D1D-4CB5-895B-AF7D6C5B06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E687C-515D-418B-8E76-1B4FC9C85AD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40741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>
            <a:extLst>
              <a:ext uri="{FF2B5EF4-FFF2-40B4-BE49-F238E27FC236}">
                <a16:creationId xmlns:a16="http://schemas.microsoft.com/office/drawing/2014/main" id="{A61C4A07-620A-4FB8-875F-DDF346EBEC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21359-FE7F-4C06-BF66-8081DEFD9D93}" type="datetimeFigureOut">
              <a:rPr lang="hu-HU" smtClean="0"/>
              <a:t>2021. 11. 04.</a:t>
            </a:fld>
            <a:endParaRPr lang="hu-HU"/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id="{E9F000A1-A86C-4956-86FD-0E60966E54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199C7CB4-01CC-47C4-8038-5935BA3CEC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E687C-515D-418B-8E76-1B4FC9C85AD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29480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59A33E6-4B65-4C66-BE69-283C707915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6981894C-F203-4507-903C-A0873B03D6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B75CF521-744D-427C-B4B5-BE90E11DAB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2DBF8441-B67A-4B16-94BD-648D8240EB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21359-FE7F-4C06-BF66-8081DEFD9D93}" type="datetimeFigureOut">
              <a:rPr lang="hu-HU" smtClean="0"/>
              <a:t>2021. 11. 04.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AF1843F8-6B10-4FBD-8467-3D4A1E1C73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F187D513-4F14-49AE-A0AF-9AF8F76DDF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E687C-515D-418B-8E76-1B4FC9C85AD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40119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A191F18-EE03-4984-B85C-98F5CB0D75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>
            <a:extLst>
              <a:ext uri="{FF2B5EF4-FFF2-40B4-BE49-F238E27FC236}">
                <a16:creationId xmlns:a16="http://schemas.microsoft.com/office/drawing/2014/main" id="{65468689-113C-4A0E-95FA-144677799B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32912872-24A7-45C3-BF0E-FEB74AC452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3F678B7A-2A6D-4A80-BF56-8FCF560AA4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21359-FE7F-4C06-BF66-8081DEFD9D93}" type="datetimeFigureOut">
              <a:rPr lang="hu-HU" smtClean="0"/>
              <a:t>2021. 11. 04.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40F65670-3B48-4387-9313-FCD5634333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07C79A7C-D2A3-472D-B22B-0A2ADCC59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E687C-515D-418B-8E76-1B4FC9C85AD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84696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>
            <a:extLst>
              <a:ext uri="{FF2B5EF4-FFF2-40B4-BE49-F238E27FC236}">
                <a16:creationId xmlns:a16="http://schemas.microsoft.com/office/drawing/2014/main" id="{033D1FCC-D9D9-441D-AB4E-1CAC08EE07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9BF770BB-76DB-40BE-BCF7-B8615D0927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4F2F7F19-ADCB-4C53-9CF7-2F2543A70B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821359-FE7F-4C06-BF66-8081DEFD9D93}" type="datetimeFigureOut">
              <a:rPr lang="hu-HU" smtClean="0"/>
              <a:t>2021. 11. 04.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253EB536-357F-4EE5-BC02-64263D7907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500B5DEB-66B6-4633-BA5F-F8F18201C5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CE687C-515D-418B-8E76-1B4FC9C85AD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2417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5CAA787-0403-4134-95D3-73F4B8BE26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64105" y="1342942"/>
            <a:ext cx="9144000" cy="2387600"/>
          </a:xfrm>
        </p:spPr>
        <p:txBody>
          <a:bodyPr>
            <a:normAutofit/>
          </a:bodyPr>
          <a:lstStyle/>
          <a:p>
            <a:r>
              <a:rPr lang="hu-HU" sz="4000" b="1" dirty="0"/>
              <a:t>Foglalkoztatás a koronavírus járvány idején, 2019 q1-2021 q2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2340EB1F-4353-4B85-92EB-2B9B85389A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14251"/>
            <a:ext cx="9144000" cy="1655762"/>
          </a:xfrm>
        </p:spPr>
        <p:txBody>
          <a:bodyPr/>
          <a:lstStyle/>
          <a:p>
            <a:r>
              <a:rPr lang="hu-HU" dirty="0"/>
              <a:t>Köllő János</a:t>
            </a:r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id="{73CE6447-ED9E-4CDB-98D8-DA837E949B8F}"/>
              </a:ext>
            </a:extLst>
          </p:cNvPr>
          <p:cNvSpPr txBox="1"/>
          <p:nvPr/>
        </p:nvSpPr>
        <p:spPr>
          <a:xfrm>
            <a:off x="605589" y="597568"/>
            <a:ext cx="35755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dirty="0"/>
              <a:t>Szirák, 2021 november 5-6.</a:t>
            </a:r>
          </a:p>
        </p:txBody>
      </p:sp>
    </p:spTree>
    <p:extLst>
      <p:ext uri="{BB962C8B-B14F-4D97-AF65-F5344CB8AC3E}">
        <p14:creationId xmlns:p14="http://schemas.microsoft.com/office/powerpoint/2010/main" val="22464557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ép 2">
            <a:extLst>
              <a:ext uri="{FF2B5EF4-FFF2-40B4-BE49-F238E27FC236}">
                <a16:creationId xmlns:a16="http://schemas.microsoft.com/office/drawing/2014/main" id="{547F56AC-3861-4596-A11D-7A00BD1779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0738" y="501316"/>
            <a:ext cx="10450524" cy="6162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2972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>
            <a:extLst>
              <a:ext uri="{FF2B5EF4-FFF2-40B4-BE49-F238E27FC236}">
                <a16:creationId xmlns:a16="http://schemas.microsoft.com/office/drawing/2014/main" id="{92D2244F-1D25-4E01-A148-0CF85F675E5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6185"/>
          <a:stretch/>
        </p:blipFill>
        <p:spPr>
          <a:xfrm>
            <a:off x="861863" y="1502825"/>
            <a:ext cx="10378920" cy="3960000"/>
          </a:xfrm>
          <a:prstGeom prst="rect">
            <a:avLst/>
          </a:prstGeom>
        </p:spPr>
      </p:pic>
      <p:cxnSp>
        <p:nvCxnSpPr>
          <p:cNvPr id="4" name="Egyenes összekötő nyíllal 3">
            <a:extLst>
              <a:ext uri="{FF2B5EF4-FFF2-40B4-BE49-F238E27FC236}">
                <a16:creationId xmlns:a16="http://schemas.microsoft.com/office/drawing/2014/main" id="{3B6098F2-D418-4BD7-8D81-26989C2934ED}"/>
              </a:ext>
            </a:extLst>
          </p:cNvPr>
          <p:cNvCxnSpPr/>
          <p:nvPr/>
        </p:nvCxnSpPr>
        <p:spPr>
          <a:xfrm>
            <a:off x="5225716" y="3072063"/>
            <a:ext cx="131946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Egyenes összekötő nyíllal 4">
            <a:extLst>
              <a:ext uri="{FF2B5EF4-FFF2-40B4-BE49-F238E27FC236}">
                <a16:creationId xmlns:a16="http://schemas.microsoft.com/office/drawing/2014/main" id="{8A63FBCA-1CA9-4CF8-939E-21E8254C978D}"/>
              </a:ext>
            </a:extLst>
          </p:cNvPr>
          <p:cNvCxnSpPr/>
          <p:nvPr/>
        </p:nvCxnSpPr>
        <p:spPr>
          <a:xfrm>
            <a:off x="7403432" y="3064042"/>
            <a:ext cx="131946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Egyenes összekötő nyíllal 5">
            <a:extLst>
              <a:ext uri="{FF2B5EF4-FFF2-40B4-BE49-F238E27FC236}">
                <a16:creationId xmlns:a16="http://schemas.microsoft.com/office/drawing/2014/main" id="{D36B2A52-7078-4136-A616-83872D595CD8}"/>
              </a:ext>
            </a:extLst>
          </p:cNvPr>
          <p:cNvCxnSpPr/>
          <p:nvPr/>
        </p:nvCxnSpPr>
        <p:spPr>
          <a:xfrm>
            <a:off x="5225716" y="3441031"/>
            <a:ext cx="131946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Egyenes összekötő nyíllal 6">
            <a:extLst>
              <a:ext uri="{FF2B5EF4-FFF2-40B4-BE49-F238E27FC236}">
                <a16:creationId xmlns:a16="http://schemas.microsoft.com/office/drawing/2014/main" id="{789CB077-8397-41B8-920A-C652424EF904}"/>
              </a:ext>
            </a:extLst>
          </p:cNvPr>
          <p:cNvCxnSpPr/>
          <p:nvPr/>
        </p:nvCxnSpPr>
        <p:spPr>
          <a:xfrm>
            <a:off x="7403432" y="3429000"/>
            <a:ext cx="131946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gyenes összekötő nyíllal 7">
            <a:extLst>
              <a:ext uri="{FF2B5EF4-FFF2-40B4-BE49-F238E27FC236}">
                <a16:creationId xmlns:a16="http://schemas.microsoft.com/office/drawing/2014/main" id="{4F3BEFEB-C0A7-4254-88AC-0DFCC6DA5654}"/>
              </a:ext>
            </a:extLst>
          </p:cNvPr>
          <p:cNvCxnSpPr/>
          <p:nvPr/>
        </p:nvCxnSpPr>
        <p:spPr>
          <a:xfrm>
            <a:off x="5257800" y="3737810"/>
            <a:ext cx="131946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Egyenes összekötő nyíllal 8">
            <a:extLst>
              <a:ext uri="{FF2B5EF4-FFF2-40B4-BE49-F238E27FC236}">
                <a16:creationId xmlns:a16="http://schemas.microsoft.com/office/drawing/2014/main" id="{AD0595D6-F5DD-4770-9FB4-CCD2608A4D06}"/>
              </a:ext>
            </a:extLst>
          </p:cNvPr>
          <p:cNvCxnSpPr/>
          <p:nvPr/>
        </p:nvCxnSpPr>
        <p:spPr>
          <a:xfrm>
            <a:off x="5257799" y="4114800"/>
            <a:ext cx="131946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13609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>
            <a:extLst>
              <a:ext uri="{FF2B5EF4-FFF2-40B4-BE49-F238E27FC236}">
                <a16:creationId xmlns:a16="http://schemas.microsoft.com/office/drawing/2014/main" id="{B67B2123-0EC5-4820-9AD8-A60B1FEC5F7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749" y="635254"/>
            <a:ext cx="8143240" cy="5921321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Ellipszis 2">
            <a:extLst>
              <a:ext uri="{FF2B5EF4-FFF2-40B4-BE49-F238E27FC236}">
                <a16:creationId xmlns:a16="http://schemas.microsoft.com/office/drawing/2014/main" id="{761C430F-62C8-4B0F-93E0-52452A8D225D}"/>
              </a:ext>
            </a:extLst>
          </p:cNvPr>
          <p:cNvSpPr/>
          <p:nvPr/>
        </p:nvSpPr>
        <p:spPr>
          <a:xfrm>
            <a:off x="5654840" y="2584784"/>
            <a:ext cx="2314075" cy="1688432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id="{F3A262A0-4C03-4DF5-AC43-87F53AD4E538}"/>
              </a:ext>
            </a:extLst>
          </p:cNvPr>
          <p:cNvSpPr txBox="1"/>
          <p:nvPr/>
        </p:nvSpPr>
        <p:spPr>
          <a:xfrm>
            <a:off x="9127958" y="2672584"/>
            <a:ext cx="27311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Egy második állásvesztési hullám 2021 telén-kora tavaszán</a:t>
            </a:r>
          </a:p>
        </p:txBody>
      </p:sp>
      <p:sp>
        <p:nvSpPr>
          <p:cNvPr id="5" name="Szövegdoboz 4">
            <a:extLst>
              <a:ext uri="{FF2B5EF4-FFF2-40B4-BE49-F238E27FC236}">
                <a16:creationId xmlns:a16="http://schemas.microsoft.com/office/drawing/2014/main" id="{D1E12ABF-227B-4BD7-8F3A-EAFFD773A13A}"/>
              </a:ext>
            </a:extLst>
          </p:cNvPr>
          <p:cNvSpPr txBox="1"/>
          <p:nvPr/>
        </p:nvSpPr>
        <p:spPr>
          <a:xfrm>
            <a:off x="9188116" y="1969168"/>
            <a:ext cx="21456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b="1" dirty="0"/>
              <a:t>Állásvesztési esélyek</a:t>
            </a:r>
          </a:p>
          <a:p>
            <a:pPr algn="ctr"/>
            <a:r>
              <a:rPr lang="hu-HU" b="1" dirty="0"/>
              <a:t>(negyedéves)</a:t>
            </a:r>
          </a:p>
        </p:txBody>
      </p:sp>
    </p:spTree>
    <p:extLst>
      <p:ext uri="{BB962C8B-B14F-4D97-AF65-F5344CB8AC3E}">
        <p14:creationId xmlns:p14="http://schemas.microsoft.com/office/powerpoint/2010/main" val="31711646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doboz 2">
            <a:extLst>
              <a:ext uri="{FF2B5EF4-FFF2-40B4-BE49-F238E27FC236}">
                <a16:creationId xmlns:a16="http://schemas.microsoft.com/office/drawing/2014/main" id="{38D1249F-A5CB-43C3-B66C-3833FC9A171E}"/>
              </a:ext>
            </a:extLst>
          </p:cNvPr>
          <p:cNvSpPr txBox="1"/>
          <p:nvPr/>
        </p:nvSpPr>
        <p:spPr>
          <a:xfrm>
            <a:off x="1596190" y="2538663"/>
            <a:ext cx="914303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4800" dirty="0"/>
              <a:t>Spontán alkalmazkodás: távmunka, foglalkozásváltás</a:t>
            </a:r>
          </a:p>
        </p:txBody>
      </p:sp>
    </p:spTree>
    <p:extLst>
      <p:ext uri="{BB962C8B-B14F-4D97-AF65-F5344CB8AC3E}">
        <p14:creationId xmlns:p14="http://schemas.microsoft.com/office/powerpoint/2010/main" val="12343915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>
            <a:extLst>
              <a:ext uri="{FF2B5EF4-FFF2-40B4-BE49-F238E27FC236}">
                <a16:creationId xmlns:a16="http://schemas.microsoft.com/office/drawing/2014/main" id="{7B963ACC-6019-4FD2-B799-C871827212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9040" y="298258"/>
            <a:ext cx="6064317" cy="6497940"/>
          </a:xfrm>
          <a:prstGeom prst="rect">
            <a:avLst/>
          </a:prstGeom>
        </p:spPr>
      </p:pic>
      <p:sp>
        <p:nvSpPr>
          <p:cNvPr id="4" name="Szövegdoboz 3">
            <a:extLst>
              <a:ext uri="{FF2B5EF4-FFF2-40B4-BE49-F238E27FC236}">
                <a16:creationId xmlns:a16="http://schemas.microsoft.com/office/drawing/2014/main" id="{0C6F7332-844E-43CE-B766-510A0343A333}"/>
              </a:ext>
            </a:extLst>
          </p:cNvPr>
          <p:cNvSpPr txBox="1"/>
          <p:nvPr/>
        </p:nvSpPr>
        <p:spPr>
          <a:xfrm>
            <a:off x="6886074" y="1523999"/>
            <a:ext cx="5097380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b="1" dirty="0"/>
              <a:t>Távmunka</a:t>
            </a:r>
          </a:p>
          <a:p>
            <a:endParaRPr lang="hu-HU" sz="2000" dirty="0"/>
          </a:p>
          <a:p>
            <a:r>
              <a:rPr lang="hu-HU" sz="2000" b="1" dirty="0"/>
              <a:t>Kék gallérosok</a:t>
            </a:r>
          </a:p>
          <a:p>
            <a:r>
              <a:rPr lang="hu-HU" sz="2000" dirty="0"/>
              <a:t>Lényegében zérus</a:t>
            </a:r>
          </a:p>
          <a:p>
            <a:endParaRPr lang="hu-HU" sz="2000" dirty="0"/>
          </a:p>
          <a:p>
            <a:r>
              <a:rPr lang="hu-HU" sz="2000" b="1" dirty="0"/>
              <a:t>Nem diplomás fehérgallérosok</a:t>
            </a:r>
          </a:p>
          <a:p>
            <a:r>
              <a:rPr lang="hu-HU" sz="2000" dirty="0"/>
              <a:t>A csúcson 22%, a harmadik hullámban 10-12%</a:t>
            </a:r>
          </a:p>
          <a:p>
            <a:endParaRPr lang="hu-HU" sz="2000" dirty="0"/>
          </a:p>
          <a:p>
            <a:r>
              <a:rPr lang="hu-HU" sz="2000" b="1" dirty="0"/>
              <a:t>Diplomások/diplomás foglalkozásúak</a:t>
            </a:r>
          </a:p>
          <a:p>
            <a:r>
              <a:rPr lang="hu-HU" sz="2000" dirty="0"/>
              <a:t>A csúcson &gt;50%, a harmadik hullám végén is &gt;25%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604766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>
            <a:extLst>
              <a:ext uri="{FF2B5EF4-FFF2-40B4-BE49-F238E27FC236}">
                <a16:creationId xmlns:a16="http://schemas.microsoft.com/office/drawing/2014/main" id="{0EE8E4B9-2A70-4BE6-9734-6CB0AAA3D5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1176" y="1459831"/>
            <a:ext cx="11118713" cy="4382944"/>
          </a:xfrm>
          <a:prstGeom prst="rect">
            <a:avLst/>
          </a:prstGeom>
        </p:spPr>
      </p:pic>
      <p:sp>
        <p:nvSpPr>
          <p:cNvPr id="3" name="Ellipszis 2">
            <a:extLst>
              <a:ext uri="{FF2B5EF4-FFF2-40B4-BE49-F238E27FC236}">
                <a16:creationId xmlns:a16="http://schemas.microsoft.com/office/drawing/2014/main" id="{A54C9165-A142-4F63-A19C-1A998684614E}"/>
              </a:ext>
            </a:extLst>
          </p:cNvPr>
          <p:cNvSpPr/>
          <p:nvPr/>
        </p:nvSpPr>
        <p:spPr>
          <a:xfrm>
            <a:off x="3677653" y="2177716"/>
            <a:ext cx="3176337" cy="1110916"/>
          </a:xfrm>
          <a:prstGeom prst="ellipse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4" name="Ellipszis 3">
            <a:extLst>
              <a:ext uri="{FF2B5EF4-FFF2-40B4-BE49-F238E27FC236}">
                <a16:creationId xmlns:a16="http://schemas.microsoft.com/office/drawing/2014/main" id="{47763B9B-DD70-4DBA-8CD5-81E61BE5BA0F}"/>
              </a:ext>
            </a:extLst>
          </p:cNvPr>
          <p:cNvSpPr/>
          <p:nvPr/>
        </p:nvSpPr>
        <p:spPr>
          <a:xfrm>
            <a:off x="8454189" y="2049379"/>
            <a:ext cx="3176337" cy="1110916"/>
          </a:xfrm>
          <a:prstGeom prst="ellipse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5" name="Ellipszis 4">
            <a:extLst>
              <a:ext uri="{FF2B5EF4-FFF2-40B4-BE49-F238E27FC236}">
                <a16:creationId xmlns:a16="http://schemas.microsoft.com/office/drawing/2014/main" id="{92799E7F-BB18-44E0-A7A7-299170094E0A}"/>
              </a:ext>
            </a:extLst>
          </p:cNvPr>
          <p:cNvSpPr/>
          <p:nvPr/>
        </p:nvSpPr>
        <p:spPr>
          <a:xfrm>
            <a:off x="8730916" y="3605463"/>
            <a:ext cx="3176337" cy="1110916"/>
          </a:xfrm>
          <a:prstGeom prst="ellipse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6" name="Ellipszis 5">
            <a:extLst>
              <a:ext uri="{FF2B5EF4-FFF2-40B4-BE49-F238E27FC236}">
                <a16:creationId xmlns:a16="http://schemas.microsoft.com/office/drawing/2014/main" id="{B45430B7-9BFB-40EC-9994-4391E516634C}"/>
              </a:ext>
            </a:extLst>
          </p:cNvPr>
          <p:cNvSpPr/>
          <p:nvPr/>
        </p:nvSpPr>
        <p:spPr>
          <a:xfrm>
            <a:off x="4748463" y="3942347"/>
            <a:ext cx="1034715" cy="524818"/>
          </a:xfrm>
          <a:prstGeom prst="ellipse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490210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>
            <a:extLst>
              <a:ext uri="{FF2B5EF4-FFF2-40B4-BE49-F238E27FC236}">
                <a16:creationId xmlns:a16="http://schemas.microsoft.com/office/drawing/2014/main" id="{DF114B58-1676-4972-B14F-154585ECA723}"/>
              </a:ext>
            </a:extLst>
          </p:cNvPr>
          <p:cNvSpPr txBox="1"/>
          <p:nvPr/>
        </p:nvSpPr>
        <p:spPr>
          <a:xfrm>
            <a:off x="2073442" y="2899611"/>
            <a:ext cx="838248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4800" dirty="0"/>
              <a:t>Közmunka, külföldi munkavégzés</a:t>
            </a:r>
          </a:p>
        </p:txBody>
      </p:sp>
    </p:spTree>
    <p:extLst>
      <p:ext uri="{BB962C8B-B14F-4D97-AF65-F5344CB8AC3E}">
        <p14:creationId xmlns:p14="http://schemas.microsoft.com/office/powerpoint/2010/main" val="11854903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>
            <a:extLst>
              <a:ext uri="{FF2B5EF4-FFF2-40B4-BE49-F238E27FC236}">
                <a16:creationId xmlns:a16="http://schemas.microsoft.com/office/drawing/2014/main" id="{DC629003-A9B9-49FB-9495-5EE663499E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0251" y="436186"/>
            <a:ext cx="5775960" cy="3041904"/>
          </a:xfrm>
          <a:prstGeom prst="rect">
            <a:avLst/>
          </a:prstGeom>
        </p:spPr>
      </p:pic>
      <p:pic>
        <p:nvPicPr>
          <p:cNvPr id="3" name="Kép 2">
            <a:extLst>
              <a:ext uri="{FF2B5EF4-FFF2-40B4-BE49-F238E27FC236}">
                <a16:creationId xmlns:a16="http://schemas.microsoft.com/office/drawing/2014/main" id="{019F34C8-CEFA-470D-AA2E-187FB8C325F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4667" r="17116"/>
          <a:stretch/>
        </p:blipFill>
        <p:spPr>
          <a:xfrm>
            <a:off x="6095999" y="2111955"/>
            <a:ext cx="5573507" cy="4699523"/>
          </a:xfrm>
          <a:prstGeom prst="rect">
            <a:avLst/>
          </a:prstGeom>
        </p:spPr>
      </p:pic>
      <p:sp>
        <p:nvSpPr>
          <p:cNvPr id="5" name="Szövegdoboz 4">
            <a:extLst>
              <a:ext uri="{FF2B5EF4-FFF2-40B4-BE49-F238E27FC236}">
                <a16:creationId xmlns:a16="http://schemas.microsoft.com/office/drawing/2014/main" id="{8363601E-21C0-4E4F-A236-3458F3B80DEF}"/>
              </a:ext>
            </a:extLst>
          </p:cNvPr>
          <p:cNvSpPr txBox="1"/>
          <p:nvPr/>
        </p:nvSpPr>
        <p:spPr>
          <a:xfrm>
            <a:off x="681788" y="3678616"/>
            <a:ext cx="541421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1" dirty="0"/>
              <a:t>Közmunka</a:t>
            </a:r>
            <a:r>
              <a:rPr lang="hu-HU" sz="2400" dirty="0"/>
              <a:t>: tovább csökkent</a:t>
            </a:r>
          </a:p>
          <a:p>
            <a:endParaRPr lang="hu-HU" sz="2400" dirty="0"/>
          </a:p>
          <a:p>
            <a:r>
              <a:rPr lang="hu-HU" sz="2400" b="1" dirty="0"/>
              <a:t>Külföldi munkavégzés</a:t>
            </a:r>
            <a:r>
              <a:rPr lang="hu-HU" sz="2400" dirty="0"/>
              <a:t>: 60%-os csökkenés</a:t>
            </a:r>
          </a:p>
        </p:txBody>
      </p:sp>
      <p:sp>
        <p:nvSpPr>
          <p:cNvPr id="7" name="Szövegdoboz 6">
            <a:extLst>
              <a:ext uri="{FF2B5EF4-FFF2-40B4-BE49-F238E27FC236}">
                <a16:creationId xmlns:a16="http://schemas.microsoft.com/office/drawing/2014/main" id="{4CDF0542-8068-4D44-8F52-52F15E130D0C}"/>
              </a:ext>
            </a:extLst>
          </p:cNvPr>
          <p:cNvSpPr txBox="1"/>
          <p:nvPr/>
        </p:nvSpPr>
        <p:spPr>
          <a:xfrm>
            <a:off x="6569242" y="1371600"/>
            <a:ext cx="30047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b="1" dirty="0"/>
              <a:t>A hazatérők aktivitása</a:t>
            </a:r>
          </a:p>
        </p:txBody>
      </p:sp>
    </p:spTree>
    <p:extLst>
      <p:ext uri="{BB962C8B-B14F-4D97-AF65-F5344CB8AC3E}">
        <p14:creationId xmlns:p14="http://schemas.microsoft.com/office/powerpoint/2010/main" val="40701793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>
            <a:extLst>
              <a:ext uri="{FF2B5EF4-FFF2-40B4-BE49-F238E27FC236}">
                <a16:creationId xmlns:a16="http://schemas.microsoft.com/office/drawing/2014/main" id="{6A43447D-C56B-434A-9CEE-64C4A8FE7DF0}"/>
              </a:ext>
            </a:extLst>
          </p:cNvPr>
          <p:cNvSpPr txBox="1"/>
          <p:nvPr/>
        </p:nvSpPr>
        <p:spPr>
          <a:xfrm>
            <a:off x="4186989" y="2779295"/>
            <a:ext cx="266989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4800" dirty="0"/>
              <a:t>Összegzés</a:t>
            </a:r>
          </a:p>
        </p:txBody>
      </p:sp>
    </p:spTree>
    <p:extLst>
      <p:ext uri="{BB962C8B-B14F-4D97-AF65-F5344CB8AC3E}">
        <p14:creationId xmlns:p14="http://schemas.microsoft.com/office/powerpoint/2010/main" val="40369673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>
            <a:extLst>
              <a:ext uri="{FF2B5EF4-FFF2-40B4-BE49-F238E27FC236}">
                <a16:creationId xmlns:a16="http://schemas.microsoft.com/office/drawing/2014/main" id="{07477CDB-01E2-4FF8-988D-2AE25D4A3C8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449" r="9437"/>
          <a:stretch/>
        </p:blipFill>
        <p:spPr>
          <a:xfrm>
            <a:off x="276726" y="896275"/>
            <a:ext cx="6240379" cy="4980953"/>
          </a:xfrm>
          <a:prstGeom prst="rect">
            <a:avLst/>
          </a:prstGeom>
        </p:spPr>
      </p:pic>
      <p:sp>
        <p:nvSpPr>
          <p:cNvPr id="4" name="Szövegdoboz 3">
            <a:extLst>
              <a:ext uri="{FF2B5EF4-FFF2-40B4-BE49-F238E27FC236}">
                <a16:creationId xmlns:a16="http://schemas.microsoft.com/office/drawing/2014/main" id="{54F17ED2-5D00-4AF0-B7EC-2292970AC7EB}"/>
              </a:ext>
            </a:extLst>
          </p:cNvPr>
          <p:cNvSpPr txBox="1"/>
          <p:nvPr/>
        </p:nvSpPr>
        <p:spPr>
          <a:xfrm>
            <a:off x="6517105" y="432097"/>
            <a:ext cx="5233737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/>
              <a:t>Nem okság, nem trade-</a:t>
            </a:r>
            <a:r>
              <a:rPr lang="hu-HU" b="1" dirty="0" err="1"/>
              <a:t>off</a:t>
            </a:r>
            <a:r>
              <a:rPr lang="hu-HU" b="1" dirty="0"/>
              <a:t>: csak „idővonal”</a:t>
            </a:r>
          </a:p>
          <a:p>
            <a:r>
              <a:rPr lang="hu-HU" dirty="0"/>
              <a:t>Az okok megértéséhez sok minden hiányzik:</a:t>
            </a:r>
          </a:p>
          <a:p>
            <a:endParaRPr lang="hu-HU" dirty="0"/>
          </a:p>
          <a:p>
            <a:r>
              <a:rPr lang="hu-HU" dirty="0"/>
              <a:t>Kitettség az első és második-harmadik hullámban?</a:t>
            </a:r>
          </a:p>
          <a:p>
            <a:endParaRPr lang="hu-HU" dirty="0"/>
          </a:p>
          <a:p>
            <a:r>
              <a:rPr lang="hu-HU" dirty="0"/>
              <a:t>Kormányzati szigor?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/>
              <a:t>Oxford: nagyjából azonos szigor az 1. hullámban és 2020 nov-2021 márc. között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/>
              <a:t>De: más volt az időzítés + online tanítás csak 2021 márciustól, egy hónapig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/>
              <a:t>Kontaktusszám?</a:t>
            </a:r>
          </a:p>
          <a:p>
            <a:endParaRPr lang="hu-HU" dirty="0"/>
          </a:p>
          <a:p>
            <a:r>
              <a:rPr lang="hu-HU" dirty="0"/>
              <a:t>Kormányzati támogatások?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/>
              <a:t>Első hullám: kevés és késedelmes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/>
              <a:t>Második-harmadik hullám: ki tudja?</a:t>
            </a:r>
          </a:p>
          <a:p>
            <a:endParaRPr lang="hu-HU" dirty="0"/>
          </a:p>
          <a:p>
            <a:r>
              <a:rPr lang="hu-HU" dirty="0"/>
              <a:t>Maga a járvány: &lt;&lt;1% kínálatcsökkenés</a:t>
            </a:r>
          </a:p>
          <a:p>
            <a:endParaRPr lang="hu-HU" dirty="0"/>
          </a:p>
          <a:p>
            <a:r>
              <a:rPr lang="hu-HU" dirty="0"/>
              <a:t>Nincs adat a </a:t>
            </a:r>
            <a:r>
              <a:rPr lang="hu-HU" dirty="0" err="1"/>
              <a:t>kvázikísérleti</a:t>
            </a:r>
            <a:r>
              <a:rPr lang="hu-HU" dirty="0"/>
              <a:t> helyzetekről.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/>
              <a:t>Vagy van, de csak szűk kör számára, és az elemzési eredmények (ha léteznek) nem ismertek.</a:t>
            </a:r>
          </a:p>
        </p:txBody>
      </p:sp>
    </p:spTree>
    <p:extLst>
      <p:ext uri="{BB962C8B-B14F-4D97-AF65-F5344CB8AC3E}">
        <p14:creationId xmlns:p14="http://schemas.microsoft.com/office/powerpoint/2010/main" val="35306623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>
            <a:extLst>
              <a:ext uri="{FF2B5EF4-FFF2-40B4-BE49-F238E27FC236}">
                <a16:creationId xmlns:a16="http://schemas.microsoft.com/office/drawing/2014/main" id="{CC51751C-1910-4DD7-9FBF-9825BAC0FFCE}"/>
              </a:ext>
            </a:extLst>
          </p:cNvPr>
          <p:cNvSpPr txBox="1"/>
          <p:nvPr/>
        </p:nvSpPr>
        <p:spPr>
          <a:xfrm>
            <a:off x="1058779" y="2185737"/>
            <a:ext cx="9966767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2800" dirty="0"/>
              <a:t>A legfontosabb mutatók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2800" dirty="0"/>
              <a:t>Változások a foglalkoztatás és a „munkára várók” összetételében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2800" dirty="0"/>
              <a:t>A legerősebben érintett csoportok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2800" dirty="0"/>
              <a:t>Spontán alkalmazkodás: távmunka, foglalkozásváltás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2800" dirty="0"/>
              <a:t>Közmunka, külföldi munkavégzés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2800" dirty="0"/>
              <a:t>Összegzés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634210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>
            <a:extLst>
              <a:ext uri="{FF2B5EF4-FFF2-40B4-BE49-F238E27FC236}">
                <a16:creationId xmlns:a16="http://schemas.microsoft.com/office/drawing/2014/main" id="{CF7777FC-CE69-4457-B723-9F16A6D7E51C}"/>
              </a:ext>
            </a:extLst>
          </p:cNvPr>
          <p:cNvSpPr txBox="1"/>
          <p:nvPr/>
        </p:nvSpPr>
        <p:spPr>
          <a:xfrm>
            <a:off x="998619" y="633663"/>
            <a:ext cx="10319085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/>
              <a:t>Módszertani megjegyzések</a:t>
            </a:r>
          </a:p>
          <a:p>
            <a:endParaRPr lang="hu-HU" dirty="0"/>
          </a:p>
          <a:p>
            <a:r>
              <a:rPr lang="hu-HU" sz="2800" dirty="0"/>
              <a:t>A MEF és a járvány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200" dirty="0"/>
              <a:t>Mintaméret: 2020 március-júniusban a korábbi 17 ezerről nagyjából 14 ezerre esett, majd  visszatért a 2019-es szintre, sőt, a negyedik negyedévtől kezdve valamivel meg is haladta azt.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200" dirty="0"/>
              <a:t>Lemorzsolódás: az 1.-5. kérdezés után 2020/2019: A szokásosnál jóval nagyobb volt: romák, 0-7 osztály, Budapest. Csökkenő helyett konstans alaphazárd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200" dirty="0"/>
              <a:t>De munkaerőpiaci státusz szerint nem történt komoly változás!</a:t>
            </a:r>
          </a:p>
          <a:p>
            <a:endParaRPr lang="hu-HU" dirty="0"/>
          </a:p>
          <a:p>
            <a:r>
              <a:rPr lang="hu-HU" sz="2800" dirty="0"/>
              <a:t>Változás a foglalkoztatás mérésében (2021q1-)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200" dirty="0"/>
              <a:t>2021 q1-től: foglalkoztatott a gyesen-gyeden lévők nagy része.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200" dirty="0"/>
              <a:t>Az új módszertan szerint számított női foglalkoztatás 138 ezer fővel, 7 százalékkal magasabb, mint a korábbi metodika alapján kalkulált.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200" dirty="0"/>
              <a:t>Értékelés keretes írásban. A fejezet a régi metodika szerint mér.</a:t>
            </a:r>
          </a:p>
        </p:txBody>
      </p:sp>
    </p:spTree>
    <p:extLst>
      <p:ext uri="{BB962C8B-B14F-4D97-AF65-F5344CB8AC3E}">
        <p14:creationId xmlns:p14="http://schemas.microsoft.com/office/powerpoint/2010/main" val="42757298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>
            <a:extLst>
              <a:ext uri="{FF2B5EF4-FFF2-40B4-BE49-F238E27FC236}">
                <a16:creationId xmlns:a16="http://schemas.microsoft.com/office/drawing/2014/main" id="{D3A197C7-DD50-4F9F-9F41-DEBE161FE59A}"/>
              </a:ext>
            </a:extLst>
          </p:cNvPr>
          <p:cNvSpPr txBox="1"/>
          <p:nvPr/>
        </p:nvSpPr>
        <p:spPr>
          <a:xfrm>
            <a:off x="2727158" y="2779295"/>
            <a:ext cx="619528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4800" dirty="0"/>
              <a:t>A legfontosabb mutatók</a:t>
            </a:r>
          </a:p>
        </p:txBody>
      </p:sp>
    </p:spTree>
    <p:extLst>
      <p:ext uri="{BB962C8B-B14F-4D97-AF65-F5344CB8AC3E}">
        <p14:creationId xmlns:p14="http://schemas.microsoft.com/office/powerpoint/2010/main" val="14282593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um 1">
            <a:extLst>
              <a:ext uri="{FF2B5EF4-FFF2-40B4-BE49-F238E27FC236}">
                <a16:creationId xmlns:a16="http://schemas.microsoft.com/office/drawing/2014/main" id="{D92E2DB4-1E0A-4843-B46C-1B124690F17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9672239"/>
              </p:ext>
            </p:extLst>
          </p:nvPr>
        </p:nvGraphicFramePr>
        <p:xfrm>
          <a:off x="501233" y="262298"/>
          <a:ext cx="6264525" cy="63334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Document" r:id="rId3" imgW="5790732" imgH="5839348" progId="Word.Document.12">
                  <p:embed/>
                </p:oleObj>
              </mc:Choice>
              <mc:Fallback>
                <p:oleObj name="Document" r:id="rId3" imgW="5790732" imgH="5839348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01233" y="262298"/>
                        <a:ext cx="6264525" cy="633340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zövegdoboz 3">
            <a:extLst>
              <a:ext uri="{FF2B5EF4-FFF2-40B4-BE49-F238E27FC236}">
                <a16:creationId xmlns:a16="http://schemas.microsoft.com/office/drawing/2014/main" id="{70781129-1390-47FB-9AD1-D9CDEF384E98}"/>
              </a:ext>
            </a:extLst>
          </p:cNvPr>
          <p:cNvSpPr txBox="1"/>
          <p:nvPr/>
        </p:nvSpPr>
        <p:spPr>
          <a:xfrm>
            <a:off x="7186864" y="1295401"/>
            <a:ext cx="455595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dirty="0"/>
              <a:t>Feltűnő, hogy a távmunka kivételével a többi mutató hamar visszatért a járvány előtti szintre</a:t>
            </a:r>
          </a:p>
          <a:p>
            <a:r>
              <a:rPr lang="hu-HU" sz="2000" dirty="0"/>
              <a:t>(kivéve 2021 március)</a:t>
            </a:r>
          </a:p>
          <a:p>
            <a:endParaRPr lang="hu-HU" sz="2000" dirty="0"/>
          </a:p>
          <a:p>
            <a:r>
              <a:rPr lang="hu-HU" sz="2000" dirty="0"/>
              <a:t>Távmunka: tartós változás</a:t>
            </a:r>
          </a:p>
          <a:p>
            <a:endParaRPr lang="hu-HU" sz="2000" dirty="0"/>
          </a:p>
          <a:p>
            <a:r>
              <a:rPr lang="hu-HU" sz="2000" dirty="0"/>
              <a:t>„Munkára vár”:</a:t>
            </a:r>
          </a:p>
          <a:p>
            <a:endParaRPr lang="hu-HU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000" dirty="0"/>
              <a:t>Munkanélküli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000" dirty="0"/>
              <a:t>Inaktív, de szeretne fizetett munkát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000" dirty="0"/>
              <a:t>Foglalkoztatott, de átmeneti munkaszünet miatt egy órát sem dolgozott</a:t>
            </a:r>
          </a:p>
        </p:txBody>
      </p:sp>
    </p:spTree>
    <p:extLst>
      <p:ext uri="{BB962C8B-B14F-4D97-AF65-F5344CB8AC3E}">
        <p14:creationId xmlns:p14="http://schemas.microsoft.com/office/powerpoint/2010/main" val="16107822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>
            <a:extLst>
              <a:ext uri="{FF2B5EF4-FFF2-40B4-BE49-F238E27FC236}">
                <a16:creationId xmlns:a16="http://schemas.microsoft.com/office/drawing/2014/main" id="{C854BF1D-B7F6-4930-89A9-900C051D0043}"/>
              </a:ext>
            </a:extLst>
          </p:cNvPr>
          <p:cNvSpPr txBox="1"/>
          <p:nvPr/>
        </p:nvSpPr>
        <p:spPr>
          <a:xfrm>
            <a:off x="2029326" y="2644170"/>
            <a:ext cx="855316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4800" dirty="0"/>
              <a:t>Változások a foglalkoztatás és a „munkára várók” összetételében</a:t>
            </a:r>
          </a:p>
        </p:txBody>
      </p:sp>
    </p:spTree>
    <p:extLst>
      <p:ext uri="{BB962C8B-B14F-4D97-AF65-F5344CB8AC3E}">
        <p14:creationId xmlns:p14="http://schemas.microsoft.com/office/powerpoint/2010/main" val="30377232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>
            <a:extLst>
              <a:ext uri="{FF2B5EF4-FFF2-40B4-BE49-F238E27FC236}">
                <a16:creationId xmlns:a16="http://schemas.microsoft.com/office/drawing/2014/main" id="{7637D953-87A4-48B7-9469-9EAC623E14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4924" y="344905"/>
            <a:ext cx="8212587" cy="6383715"/>
          </a:xfrm>
          <a:prstGeom prst="rect">
            <a:avLst/>
          </a:prstGeom>
        </p:spPr>
      </p:pic>
      <p:sp>
        <p:nvSpPr>
          <p:cNvPr id="3" name="Szövegdoboz 2">
            <a:extLst>
              <a:ext uri="{FF2B5EF4-FFF2-40B4-BE49-F238E27FC236}">
                <a16:creationId xmlns:a16="http://schemas.microsoft.com/office/drawing/2014/main" id="{F867C946-A2CF-4E41-B6E4-5E0CE45F559B}"/>
              </a:ext>
            </a:extLst>
          </p:cNvPr>
          <p:cNvSpPr txBox="1"/>
          <p:nvPr/>
        </p:nvSpPr>
        <p:spPr>
          <a:xfrm>
            <a:off x="8470232" y="2105601"/>
            <a:ext cx="3337196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b="1" dirty="0"/>
              <a:t>Járvány előtt</a:t>
            </a:r>
          </a:p>
          <a:p>
            <a:r>
              <a:rPr lang="hu-HU" sz="2000" dirty="0"/>
              <a:t>Jelenléti munkavégzés 97-98%</a:t>
            </a:r>
          </a:p>
          <a:p>
            <a:r>
              <a:rPr lang="hu-HU" sz="2000" dirty="0"/>
              <a:t>Kivéve </a:t>
            </a:r>
            <a:r>
              <a:rPr lang="hu-HU" sz="2000" dirty="0" err="1"/>
              <a:t>júli</a:t>
            </a:r>
            <a:r>
              <a:rPr lang="hu-HU" sz="2000" dirty="0"/>
              <a:t>-aug és dec.</a:t>
            </a:r>
          </a:p>
          <a:p>
            <a:endParaRPr lang="hu-HU" sz="2000" dirty="0"/>
          </a:p>
          <a:p>
            <a:r>
              <a:rPr lang="hu-HU" sz="2000" b="1" dirty="0"/>
              <a:t>Első hullám</a:t>
            </a:r>
          </a:p>
          <a:p>
            <a:r>
              <a:rPr lang="hu-HU" sz="2000" dirty="0"/>
              <a:t>Nagy csökkenés</a:t>
            </a:r>
          </a:p>
          <a:p>
            <a:endParaRPr lang="hu-HU" sz="2000" dirty="0"/>
          </a:p>
          <a:p>
            <a:r>
              <a:rPr lang="hu-HU" sz="2000" b="1" dirty="0"/>
              <a:t>Második-harmadik hullám</a:t>
            </a:r>
          </a:p>
          <a:p>
            <a:r>
              <a:rPr lang="hu-HU" sz="2000" dirty="0"/>
              <a:t>Nem érte el a 90%-ot</a:t>
            </a:r>
          </a:p>
        </p:txBody>
      </p:sp>
    </p:spTree>
    <p:extLst>
      <p:ext uri="{BB962C8B-B14F-4D97-AF65-F5344CB8AC3E}">
        <p14:creationId xmlns:p14="http://schemas.microsoft.com/office/powerpoint/2010/main" val="35721557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ép 2">
            <a:extLst>
              <a:ext uri="{FF2B5EF4-FFF2-40B4-BE49-F238E27FC236}">
                <a16:creationId xmlns:a16="http://schemas.microsoft.com/office/drawing/2014/main" id="{0390B640-923A-493B-9B7A-40C6E80962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222" y="288286"/>
            <a:ext cx="8577833" cy="6220744"/>
          </a:xfrm>
          <a:prstGeom prst="rect">
            <a:avLst/>
          </a:prstGeom>
        </p:spPr>
      </p:pic>
      <p:sp>
        <p:nvSpPr>
          <p:cNvPr id="4" name="Szövegdoboz 3">
            <a:extLst>
              <a:ext uri="{FF2B5EF4-FFF2-40B4-BE49-F238E27FC236}">
                <a16:creationId xmlns:a16="http://schemas.microsoft.com/office/drawing/2014/main" id="{8FF47688-61ED-46AC-9D1D-A054F5CF4C53}"/>
              </a:ext>
            </a:extLst>
          </p:cNvPr>
          <p:cNvSpPr txBox="1"/>
          <p:nvPr/>
        </p:nvSpPr>
        <p:spPr>
          <a:xfrm>
            <a:off x="8879306" y="2823411"/>
            <a:ext cx="257475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/>
              <a:t>A munkanélküliség alkalmatlan mérőszám a történtek leírására</a:t>
            </a:r>
          </a:p>
        </p:txBody>
      </p:sp>
    </p:spTree>
    <p:extLst>
      <p:ext uri="{BB962C8B-B14F-4D97-AF65-F5344CB8AC3E}">
        <p14:creationId xmlns:p14="http://schemas.microsoft.com/office/powerpoint/2010/main" val="27917768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>
            <a:extLst>
              <a:ext uri="{FF2B5EF4-FFF2-40B4-BE49-F238E27FC236}">
                <a16:creationId xmlns:a16="http://schemas.microsoft.com/office/drawing/2014/main" id="{4C2B5E17-832C-424A-8E1E-43B86977577B}"/>
              </a:ext>
            </a:extLst>
          </p:cNvPr>
          <p:cNvSpPr txBox="1"/>
          <p:nvPr/>
        </p:nvSpPr>
        <p:spPr>
          <a:xfrm>
            <a:off x="1696453" y="2755232"/>
            <a:ext cx="873610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4800" dirty="0"/>
              <a:t>A legerősebben érintett csoportok</a:t>
            </a:r>
          </a:p>
        </p:txBody>
      </p:sp>
    </p:spTree>
    <p:extLst>
      <p:ext uri="{BB962C8B-B14F-4D97-AF65-F5344CB8AC3E}">
        <p14:creationId xmlns:p14="http://schemas.microsoft.com/office/powerpoint/2010/main" val="24424532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</TotalTime>
  <Words>443</Words>
  <Application>Microsoft Office PowerPoint</Application>
  <PresentationFormat>Szélesvásznú</PresentationFormat>
  <Paragraphs>81</Paragraphs>
  <Slides>19</Slides>
  <Notes>0</Notes>
  <HiddenSlides>0</HiddenSlides>
  <MMClips>0</MMClips>
  <ScaleCrop>false</ScaleCrop>
  <HeadingPairs>
    <vt:vector size="8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Beágyazott OLE kiszolgálók</vt:lpstr>
      </vt:variant>
      <vt:variant>
        <vt:i4>1</vt:i4>
      </vt:variant>
      <vt:variant>
        <vt:lpstr>Diacímek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Office-téma</vt:lpstr>
      <vt:lpstr>Document</vt:lpstr>
      <vt:lpstr>Foglalkoztatás a koronavírus járvány idején, 2019 q1-2021 q2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Köllő János</dc:creator>
  <cp:lastModifiedBy>Köllő János</cp:lastModifiedBy>
  <cp:revision>11</cp:revision>
  <dcterms:created xsi:type="dcterms:W3CDTF">2021-10-25T08:03:26Z</dcterms:created>
  <dcterms:modified xsi:type="dcterms:W3CDTF">2021-11-04T15:58:08Z</dcterms:modified>
</cp:coreProperties>
</file>