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3"/>
  </p:notesMasterIdLst>
  <p:sldIdLst>
    <p:sldId id="640" r:id="rId2"/>
    <p:sldId id="1020" r:id="rId3"/>
    <p:sldId id="840" r:id="rId4"/>
    <p:sldId id="966" r:id="rId5"/>
    <p:sldId id="1022" r:id="rId6"/>
    <p:sldId id="1023" r:id="rId7"/>
    <p:sldId id="1024" r:id="rId8"/>
    <p:sldId id="1029" r:id="rId9"/>
    <p:sldId id="967" r:id="rId10"/>
    <p:sldId id="1025" r:id="rId11"/>
    <p:sldId id="1027" r:id="rId12"/>
    <p:sldId id="1026" r:id="rId13"/>
    <p:sldId id="915" r:id="rId14"/>
    <p:sldId id="1038" r:id="rId15"/>
    <p:sldId id="1028" r:id="rId16"/>
    <p:sldId id="1030" r:id="rId17"/>
    <p:sldId id="1032" r:id="rId18"/>
    <p:sldId id="1031" r:id="rId19"/>
    <p:sldId id="1002" r:id="rId20"/>
    <p:sldId id="1033" r:id="rId21"/>
    <p:sldId id="998" r:id="rId22"/>
    <p:sldId id="1043" r:id="rId23"/>
    <p:sldId id="1034" r:id="rId24"/>
    <p:sldId id="1035" r:id="rId25"/>
    <p:sldId id="1044" r:id="rId26"/>
    <p:sldId id="1037" r:id="rId27"/>
    <p:sldId id="1039" r:id="rId28"/>
    <p:sldId id="1040" r:id="rId29"/>
    <p:sldId id="1041" r:id="rId30"/>
    <p:sldId id="1042" r:id="rId31"/>
    <p:sldId id="1045" r:id="rId32"/>
    <p:sldId id="1046" r:id="rId33"/>
    <p:sldId id="1054" r:id="rId34"/>
    <p:sldId id="1048" r:id="rId35"/>
    <p:sldId id="1049" r:id="rId36"/>
    <p:sldId id="1051" r:id="rId37"/>
    <p:sldId id="1050" r:id="rId38"/>
    <p:sldId id="1052" r:id="rId39"/>
    <p:sldId id="1018" r:id="rId40"/>
    <p:sldId id="1019" r:id="rId41"/>
    <p:sldId id="880" r:id="rId4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67B01"/>
    <a:srgbClr val="008000"/>
    <a:srgbClr val="CC0000"/>
    <a:srgbClr val="CC3300"/>
    <a:srgbClr val="40404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605" autoAdjust="0"/>
  </p:normalViewPr>
  <p:slideViewPr>
    <p:cSldViewPr>
      <p:cViewPr varScale="1">
        <p:scale>
          <a:sx n="63" d="100"/>
          <a:sy n="63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52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8A1FB-E3FB-480B-B781-95A6BE6320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4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626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0032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0988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5413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1623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711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9501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155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659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00900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016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2410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28166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0890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00926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02303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20339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29275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3130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2973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04051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2409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4192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79880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96471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1778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6735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18196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4162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3838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39717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92435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508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81863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91036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01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801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074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756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071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9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296144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dirty="0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2CD49-1919-4964-90A4-259CDEC32119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A1BCD-5FBE-4792-92FD-9CF5D72F31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77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40FD4-4CCA-4A88-A9F2-C5D146978889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47EE9-A778-45BB-9A99-84E95DA33F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93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8ED6A-45C6-4589-B20F-EEAA77888306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7D629-8381-438F-8509-DB3B4ACB3A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906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09138-5F32-4EC8-AF5B-92EF935E8425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1E0D3-1961-4C49-A27D-D45484A9B1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08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6C01-B692-4047-9A38-993169199694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FCF51-3E4F-4086-83E5-7CA47EE9BC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51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D5A5A-21A8-4DAC-80BF-487A7B074823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0D38-B802-4F0F-9707-718881472A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9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3DA41-B420-4DA9-9335-257917A17F83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37D37-D035-47BE-A1E4-F4F29755DA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319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5975B-1A07-4D95-83F0-3D4985D9B9EF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C1D7-F1DD-47C9-B3E9-74AA2E3C14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47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CEF28-9282-4003-84A5-9D3869C55C56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1144-A2E6-42A8-8517-EC00EB5B40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7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FA1E3-903C-448C-A7A0-2B5824A9D606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5EB3-7BFD-48AD-90DB-4022216785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83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716B3-B52A-485F-A6E5-412EACB0F827}" type="datetime1">
              <a:rPr lang="hu-HU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F70E8-0BB4-4D60-A396-3A12B0B1BA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59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dirty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D67B01"/>
                </a:solidFill>
              </a:defRPr>
            </a:lvl1pPr>
          </a:lstStyle>
          <a:p>
            <a:pPr>
              <a:defRPr/>
            </a:pPr>
            <a:fld id="{24980C78-955E-4BFE-8A70-C528FE1D0B01}" type="datetime1">
              <a:rPr lang="hu-HU" smtClean="0"/>
              <a:pPr>
                <a:defRPr/>
              </a:pPr>
              <a:t>2021. 11. 06.</a:t>
            </a:fld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D67B01"/>
                </a:solidFill>
              </a:defRPr>
            </a:lvl1pPr>
          </a:lstStyle>
          <a:p>
            <a:pPr>
              <a:defRPr/>
            </a:pPr>
            <a:fld id="{D69B9DE1-FF64-41EF-A340-55FE17E7C48A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7" name="Kép 6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0" t="8545" r="3768" b="-1"/>
          <a:stretch/>
        </p:blipFill>
        <p:spPr bwMode="auto">
          <a:xfrm>
            <a:off x="3563888" y="6237805"/>
            <a:ext cx="1944216" cy="548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7B0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0404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0404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europa.eu/data/datasets/ted-csv?locale=h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urworldindata.org/coronaviru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urworldindata.org/coronavir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bank.worldbank.org/home.asp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urworldindata.org/coronaviru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cb.eu/?p=28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672213"/>
            <a:ext cx="9144000" cy="1804115"/>
          </a:xfrm>
        </p:spPr>
        <p:txBody>
          <a:bodyPr>
            <a:normAutofit/>
          </a:bodyPr>
          <a:lstStyle/>
          <a:p>
            <a:r>
              <a:rPr lang="en-GB" sz="3200" dirty="0" err="1">
                <a:solidFill>
                  <a:srgbClr val="0070C0"/>
                </a:solidFill>
              </a:rPr>
              <a:t>Tesztelés</a:t>
            </a:r>
            <a:r>
              <a:rPr lang="en-GB" sz="3200" dirty="0">
                <a:solidFill>
                  <a:srgbClr val="0070C0"/>
                </a:solidFill>
              </a:rPr>
              <a:t>, </a:t>
            </a:r>
            <a:r>
              <a:rPr lang="en-GB" sz="3200" dirty="0" err="1">
                <a:solidFill>
                  <a:srgbClr val="0070C0"/>
                </a:solidFill>
              </a:rPr>
              <a:t>intézményi</a:t>
            </a:r>
            <a:r>
              <a:rPr lang="en-GB" sz="3200" dirty="0">
                <a:solidFill>
                  <a:srgbClr val="0070C0"/>
                </a:solidFill>
              </a:rPr>
              <a:t> </a:t>
            </a:r>
            <a:r>
              <a:rPr lang="en-GB" sz="3200" dirty="0" err="1">
                <a:solidFill>
                  <a:srgbClr val="0070C0"/>
                </a:solidFill>
              </a:rPr>
              <a:t>integritás</a:t>
            </a:r>
            <a:r>
              <a:rPr lang="en-GB" sz="3200" dirty="0">
                <a:solidFill>
                  <a:srgbClr val="0070C0"/>
                </a:solidFill>
              </a:rPr>
              <a:t> </a:t>
            </a:r>
            <a:r>
              <a:rPr lang="en-GB" sz="3200" dirty="0" err="1">
                <a:solidFill>
                  <a:srgbClr val="0070C0"/>
                </a:solidFill>
              </a:rPr>
              <a:t>és</a:t>
            </a:r>
            <a:r>
              <a:rPr lang="en-GB" sz="3200" dirty="0">
                <a:solidFill>
                  <a:srgbClr val="0070C0"/>
                </a:solidFill>
              </a:rPr>
              <a:t> Covid-19 </a:t>
            </a:r>
            <a:r>
              <a:rPr lang="en-GB" sz="3200" dirty="0" err="1">
                <a:solidFill>
                  <a:srgbClr val="0070C0"/>
                </a:solidFill>
              </a:rPr>
              <a:t>halálozás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59532" y="2852936"/>
            <a:ext cx="8424936" cy="2592288"/>
          </a:xfrm>
        </p:spPr>
        <p:txBody>
          <a:bodyPr>
            <a:normAutofit/>
          </a:bodyPr>
          <a:lstStyle/>
          <a:p>
            <a:r>
              <a:rPr lang="hu-HU" sz="2800" dirty="0"/>
              <a:t>Tóth István János (KRTK KTI)</a:t>
            </a:r>
            <a:endParaRPr lang="hu-HU" sz="2600" dirty="0"/>
          </a:p>
          <a:p>
            <a:pPr algn="l"/>
            <a:endParaRPr lang="en-GB" sz="43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2CD49-1919-4964-90A4-259CDEC32119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A1BCD-5FBE-4792-92FD-9CF5D72F317F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087724" y="4798893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2021. November 5-6., Szirák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38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a problémák elsősorban a méréshez kapcsolódnak</a:t>
            </a:r>
          </a:p>
          <a:p>
            <a:pPr marL="0" indent="0">
              <a:buNone/>
            </a:pPr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a. Megfigyelési egység: országok</a:t>
            </a: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  <a:sym typeface="Wingdings" panose="05000000000000000000" pitchFamily="2" charset="2"/>
              </a:rPr>
              <a:t>	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viszonylag kicsi esetszám</a:t>
            </a:r>
          </a:p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b.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Politikai korrupció: csak percepciós mutatók</a:t>
            </a: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nehezen mérhető / érvényességi problémák</a:t>
            </a: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c. Covid-19 regisztrált halálozás / tesztelés</a:t>
            </a: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  <a:sym typeface="Wingdings" panose="05000000000000000000" pitchFamily="2" charset="2"/>
              </a:rPr>
              <a:t> inhomogén mutató (minden ország kicsit 	másképp számol) </a:t>
            </a:r>
          </a:p>
          <a:p>
            <a:pPr marL="0" indent="0">
              <a:buNone/>
            </a:pPr>
            <a:endParaRPr lang="hu-HU" sz="3100" dirty="0">
              <a:solidFill>
                <a:schemeClr val="bg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  <a:sym typeface="Wingdings" panose="05000000000000000000" pitchFamily="2" charset="2"/>
              </a:rPr>
              <a:t>d. aztán vannak országok, amelyek nyilvánvalóan 	hazudnak (</a:t>
            </a:r>
            <a:r>
              <a:rPr lang="hu-HU" sz="3100" i="1" dirty="0" err="1">
                <a:solidFill>
                  <a:schemeClr val="bg2">
                    <a:lumMod val="75000"/>
                  </a:schemeClr>
                </a:solidFill>
                <a:sym typeface="Wingdings" panose="05000000000000000000" pitchFamily="2" charset="2"/>
              </a:rPr>
              <a:t>validity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9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A  b), c) és d) a problémákra igyekszünk megoldást találni</a:t>
            </a:r>
          </a:p>
        </p:txBody>
      </p:sp>
    </p:spTree>
    <p:extLst>
      <p:ext uri="{BB962C8B-B14F-4D97-AF65-F5344CB8AC3E}">
        <p14:creationId xmlns:p14="http://schemas.microsoft.com/office/powerpoint/2010/main" val="119345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Adatok és mutatók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529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A nagy korrupció szintje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vállalatvezetői vélemények (percepciós mutató): 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az évente sorra kerülő WEF (</a:t>
            </a:r>
            <a:r>
              <a:rPr lang="en-US" sz="2800" i="1" dirty="0">
                <a:solidFill>
                  <a:schemeClr val="bg2">
                    <a:lumMod val="75000"/>
                  </a:schemeClr>
                </a:solidFill>
              </a:rPr>
              <a:t>World Economic Forum Executive Opinion Survey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) vizsgálat 2019-es adatai:</a:t>
            </a:r>
          </a:p>
          <a:p>
            <a:pPr marL="0" indent="0" algn="l">
              <a:buNone/>
            </a:pPr>
            <a:endParaRPr lang="hu-H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WEF kérdése a politikai (nagy) korrupcióról</a:t>
            </a:r>
          </a:p>
          <a:p>
            <a:pPr marL="0" indent="0" algn="l">
              <a:buNone/>
            </a:pPr>
            <a:endParaRPr lang="hu-H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“…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asked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1 - 7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7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&lt;&lt;In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country,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undocumented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extra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bribes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connected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a)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b) Public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utilities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c)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d)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Awarding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licenses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e)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Obtaining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favourable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judicial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(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1 - 7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7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&lt;&lt;In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country,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diversion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corruption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?&gt;&gt;”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2800" dirty="0"/>
          </a:p>
          <a:p>
            <a:endParaRPr lang="en-GB" sz="2800" dirty="0"/>
          </a:p>
          <a:p>
            <a:endParaRPr lang="hu-HU" sz="2800" dirty="0"/>
          </a:p>
          <a:p>
            <a:pPr marL="457200" lvl="1" indent="0">
              <a:buNone/>
            </a:pPr>
            <a:endParaRPr lang="en-GB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70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A nagy korrupció szintje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rgbClr val="FF0000"/>
                </a:solidFill>
              </a:rPr>
              <a:t>+ Objektív mutató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Korrupciós kockázatok relatív szintje az EU országok + Svájc és Norvégia közbeszerzéseinél; 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2">
                    <a:lumMod val="75000"/>
                  </a:schemeClr>
                </a:solidFill>
              </a:rPr>
              <a:t>egy pályázós szerződések előfordulása esélyének becslése; logisztikus becslések esélyhányadosa; kontrollok: szerződésnagyság, szektor, EU finanszírozás, eljárás típusa, szerződés éve); kapott </a:t>
            </a:r>
            <a:r>
              <a:rPr lang="hu-HU" sz="2400" dirty="0" err="1">
                <a:solidFill>
                  <a:schemeClr val="bg2">
                    <a:lumMod val="75000"/>
                  </a:schemeClr>
                </a:solidFill>
              </a:rPr>
              <a:t>odds</a:t>
            </a:r>
            <a:r>
              <a:rPr lang="hu-HU" sz="2400" dirty="0">
                <a:solidFill>
                  <a:schemeClr val="bg2">
                    <a:lumMod val="75000"/>
                  </a:schemeClr>
                </a:solidFill>
              </a:rPr>
              <a:t> ratio-k logaritmusa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6,2 millió közbeszerzés adatai, 2006-2019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TED (Tender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Electronic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Daily)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1700" dirty="0">
                <a:hlinkClick r:id="rId3"/>
              </a:rPr>
              <a:t>https://data.europa.eu/data/datasets/ted-csv?locale=hu</a:t>
            </a:r>
            <a:endParaRPr lang="hu-HU" sz="1700" dirty="0"/>
          </a:p>
          <a:p>
            <a:pPr marL="0" indent="0">
              <a:buNone/>
            </a:pPr>
            <a:endParaRPr lang="hu-HU" sz="2800" dirty="0"/>
          </a:p>
          <a:p>
            <a:pPr marL="457200" lvl="1" indent="0">
              <a:buNone/>
            </a:pPr>
            <a:endParaRPr lang="en-GB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67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Covid-19 halálozás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a) Regisztrált Covid-19 halálozás (</a:t>
            </a:r>
            <a:r>
              <a:rPr lang="hu-HU" sz="2800" i="1" dirty="0">
                <a:solidFill>
                  <a:schemeClr val="bg2">
                    <a:lumMod val="75000"/>
                  </a:schemeClr>
                </a:solidFill>
              </a:rPr>
              <a:t>CFR, </a:t>
            </a:r>
            <a:r>
              <a:rPr lang="hu-HU" sz="2800" i="1" dirty="0" err="1">
                <a:solidFill>
                  <a:schemeClr val="bg2">
                    <a:lumMod val="75000"/>
                  </a:schemeClr>
                </a:solidFill>
              </a:rPr>
              <a:t>case</a:t>
            </a:r>
            <a:r>
              <a:rPr lang="hu-HU" sz="2800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800" i="1" dirty="0" err="1">
                <a:solidFill>
                  <a:schemeClr val="bg2">
                    <a:lumMod val="75000"/>
                  </a:schemeClr>
                </a:solidFill>
              </a:rPr>
              <a:t>fatality</a:t>
            </a:r>
            <a:r>
              <a:rPr lang="hu-HU" sz="2800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800" i="1" dirty="0" err="1">
                <a:solidFill>
                  <a:schemeClr val="bg2">
                    <a:lumMod val="75000"/>
                  </a:schemeClr>
                </a:solidFill>
              </a:rPr>
              <a:t>rate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):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Covid-19 halálos áldozatok regisztrált száma egymillió főre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rgbClr val="FF0000"/>
                </a:solidFill>
              </a:rPr>
              <a:t>+ b) Többlethalálozás: 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A 2020. január – 2021. június közötti halálozás éves szintre számítva, mínusz a 2011-2018 közötti évek halálozás átlaga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	CEM = M</a:t>
            </a:r>
            <a:r>
              <a:rPr lang="hu-HU" sz="2800" baseline="-25000" dirty="0">
                <a:solidFill>
                  <a:schemeClr val="bg2">
                    <a:lumMod val="75000"/>
                  </a:schemeClr>
                </a:solidFill>
              </a:rPr>
              <a:t>Covid-19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- ∑M</a:t>
            </a:r>
            <a:r>
              <a:rPr lang="hu-HU" sz="2800" baseline="-25000" dirty="0">
                <a:solidFill>
                  <a:schemeClr val="bg2">
                    <a:lumMod val="75000"/>
                  </a:schemeClr>
                </a:solidFill>
              </a:rPr>
              <a:t>2011-2018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/8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hu-HU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hu-HU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World in Data (</a:t>
            </a:r>
            <a:r>
              <a:rPr lang="hu-HU" sz="19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https://ourworldindata.org/coronavirus</a:t>
            </a:r>
            <a:r>
              <a:rPr lang="hu-HU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és Eurostat adatok. </a:t>
            </a:r>
            <a:endParaRPr lang="hu-HU" sz="19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/>
          </a:p>
          <a:p>
            <a:endParaRPr lang="hu-HU" sz="2800" dirty="0"/>
          </a:p>
          <a:p>
            <a:pPr marL="457200" lvl="1" indent="0">
              <a:buNone/>
            </a:pPr>
            <a:endParaRPr lang="en-GB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998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Tesztelés kiterjedtsége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Pozitív tesztek aránya az összes elvégzett teszten belül (WHO szerint ideális, ha ez &lt; 5%)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Ez a mutató azt jelzi, hogy: az indokolthoz képest mennyire sok tesztet végzett az ország a járvány alatt? (2020 március - 2021 április közötti időszakban)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World in Data (</a:t>
            </a:r>
            <a:r>
              <a:rPr lang="hu-HU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https://ourworldindata.org/coronavirus</a:t>
            </a: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hu-HU" sz="16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999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Gazdasági, egészségügyi adatok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Gazdasági fejlettség, népesség, népsűrűség, egészségügyi kiadások, korösszetétel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Egészségügyi adatok (dohányzás, betegségek előfordulása)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Világbank (</a:t>
            </a: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https://databank.worldbank.org/home.aspx</a:t>
            </a: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és </a:t>
            </a:r>
          </a:p>
          <a:p>
            <a:pPr marL="0" indent="0">
              <a:buNone/>
            </a:pPr>
            <a:r>
              <a:rPr lang="hu-HU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World in Data (</a:t>
            </a:r>
            <a:r>
              <a:rPr lang="hu-HU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https://ourworldindata.org/coronavirus</a:t>
            </a: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adatai. </a:t>
            </a:r>
            <a:endParaRPr lang="hu-HU" sz="16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615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A minta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(a priori ki kell küszöbölni a „hazug országokat”, pl. Fehéroroszországot, ahol a szolgáltatott Covid-19 adatok nyilvánvalóan torzítottak)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Érvényes adatok: csak OECD vagy EU27 országok, összesen 42 ország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Vannak mutatók, amelyek csak EU27+3 országra állnak rendelkezésre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326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70C0"/>
                </a:solidFill>
              </a:rPr>
              <a:t>Különleges-e a Covid-19 halálozás?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562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672213"/>
            <a:ext cx="9144000" cy="1804115"/>
          </a:xfrm>
        </p:spPr>
        <p:txBody>
          <a:bodyPr>
            <a:normAutofit/>
          </a:bodyPr>
          <a:lstStyle/>
          <a:p>
            <a:r>
              <a:rPr lang="en-GB" sz="3200" dirty="0" err="1">
                <a:solidFill>
                  <a:srgbClr val="0070C0"/>
                </a:solidFill>
              </a:rPr>
              <a:t>Tesztelés</a:t>
            </a:r>
            <a:r>
              <a:rPr lang="en-GB" sz="3200" dirty="0">
                <a:solidFill>
                  <a:srgbClr val="0070C0"/>
                </a:solidFill>
              </a:rPr>
              <a:t>, </a:t>
            </a:r>
            <a:r>
              <a:rPr lang="hu-HU" sz="3200" dirty="0">
                <a:solidFill>
                  <a:srgbClr val="FF0000"/>
                </a:solidFill>
              </a:rPr>
              <a:t>politikai korrupció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0070C0"/>
                </a:solidFill>
              </a:rPr>
              <a:t>és</a:t>
            </a:r>
            <a:r>
              <a:rPr lang="en-GB" sz="3200" dirty="0">
                <a:solidFill>
                  <a:srgbClr val="0070C0"/>
                </a:solidFill>
              </a:rPr>
              <a:t> Covid-19 </a:t>
            </a:r>
            <a:r>
              <a:rPr lang="en-GB" sz="3200" dirty="0" err="1">
                <a:solidFill>
                  <a:srgbClr val="0070C0"/>
                </a:solidFill>
              </a:rPr>
              <a:t>halálozás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2CD49-1919-4964-90A4-259CDEC32119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A1BCD-5FBE-4792-92FD-9CF5D72F317F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8F3B744B-C75B-4A00-A990-3F8E90AB8F81}"/>
              </a:ext>
            </a:extLst>
          </p:cNvPr>
          <p:cNvSpPr txBox="1"/>
          <p:nvPr/>
        </p:nvSpPr>
        <p:spPr>
          <a:xfrm>
            <a:off x="1925706" y="2780928"/>
            <a:ext cx="5292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hlinkClick r:id="rId3"/>
              </a:rPr>
              <a:t>http://www.crcb.eu/?p=2854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873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Különleges-e a Covid-19 halálozás?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Nem: mert csak azok halnak meg a járványban, akik egyébként is 1-2 éven belül meghaltak volna (csak a halálozás időben összetorlódva, a járvány ideje alatt jelentkezik).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931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C14759BA-55C4-48A1-8EF7-663976B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887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Halálozási ráták a járvány előtt (2017-2018</a:t>
            </a:r>
            <a:endParaRPr lang="en-GB" sz="4000" dirty="0">
              <a:solidFill>
                <a:srgbClr val="0070C0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D93BF999-AD87-4E07-BDBC-533CA98B6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80" y="1150830"/>
            <a:ext cx="7000441" cy="509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0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Különleges-e a Covid-19 halálozás?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Az előbbi állítás tűnik helytállónak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06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C14759BA-55C4-48A1-8EF7-663976B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9470"/>
            <a:ext cx="8229600" cy="949289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Halálozási ráta a járvány előtt (2018) és a Covid-19 halálozás</a:t>
            </a:r>
            <a:endParaRPr lang="en-GB" sz="4000" dirty="0">
              <a:solidFill>
                <a:srgbClr val="0070C0"/>
              </a:solidFill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00F8EE7A-A1DC-4B6D-B262-59EA0AE95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44" y="1425358"/>
            <a:ext cx="6408712" cy="4663267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61AE1A0-A581-4B6A-847F-356D5D0704A6}"/>
              </a:ext>
            </a:extLst>
          </p:cNvPr>
          <p:cNvSpPr txBox="1"/>
          <p:nvPr/>
        </p:nvSpPr>
        <p:spPr>
          <a:xfrm>
            <a:off x="17951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R=0.48</a:t>
            </a:r>
            <a:r>
              <a:rPr lang="hu-HU" baseline="30000" dirty="0"/>
              <a:t>***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39555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70C0"/>
                </a:solidFill>
              </a:rPr>
              <a:t>Van-e összefüggés a politikai korrupció szintje és a halálozási ráták között?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95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Nagyon gyenge, ami eltűnik más tényezők figyelembe vétele esetén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733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C14759BA-55C4-48A1-8EF7-663976B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9470"/>
            <a:ext cx="8229600" cy="949289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Halálozási ráta és a politikai korrupció (WEF) szintje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2AAEF2D-F3C7-42D0-8707-CC7D3E618B40}"/>
              </a:ext>
            </a:extLst>
          </p:cNvPr>
          <p:cNvSpPr txBox="1"/>
          <p:nvPr/>
        </p:nvSpPr>
        <p:spPr>
          <a:xfrm>
            <a:off x="17951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R=0.32</a:t>
            </a:r>
            <a:r>
              <a:rPr lang="hu-HU" baseline="30000" dirty="0"/>
              <a:t>**</a:t>
            </a:r>
            <a:endParaRPr lang="en-US" baseline="30000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4DA22623-84C3-4298-98D4-DB42BB7EE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741" y="1424084"/>
            <a:ext cx="629851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5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70C0"/>
                </a:solidFill>
              </a:rPr>
              <a:t>Van-e összefüggés a tesztelés és a Covid-19 halálozási ráták között?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08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C14759BA-55C4-48A1-8EF7-663976B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9470"/>
            <a:ext cx="8229600" cy="949289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Magasabb pozitivitási arány, magasabb Covid-19 halálozás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C24AC959-9029-444E-A38D-26FFBD21D5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6336703" cy="4612158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C0080919-BC7F-4CCB-A12D-6F181990AD31}"/>
              </a:ext>
            </a:extLst>
          </p:cNvPr>
          <p:cNvSpPr txBox="1"/>
          <p:nvPr/>
        </p:nvSpPr>
        <p:spPr>
          <a:xfrm>
            <a:off x="17951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R=0.51</a:t>
            </a:r>
            <a:r>
              <a:rPr lang="hu-HU" baseline="30000" dirty="0"/>
              <a:t>***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64659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70C0"/>
                </a:solidFill>
              </a:rPr>
              <a:t>Van-e összefüggés a politikai korrupció szintje és a Covid-19 halálozási ráták között?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649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De mi is ez a „</a:t>
            </a:r>
            <a:r>
              <a:rPr lang="hu-HU" dirty="0">
                <a:solidFill>
                  <a:srgbClr val="FF0000"/>
                </a:solidFill>
              </a:rPr>
              <a:t>politikai korrupció</a:t>
            </a:r>
            <a:r>
              <a:rPr lang="hu-HU" dirty="0">
                <a:solidFill>
                  <a:srgbClr val="0070C0"/>
                </a:solidFill>
              </a:rPr>
              <a:t>”?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51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C14759BA-55C4-48A1-8EF7-663976B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9470"/>
            <a:ext cx="8229600" cy="949289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A politikai korrupció magasabb szintje (WEF), magasabb Covid-19 halálozás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6B52EC21-1FF4-4075-B267-91342F18D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261" y="1628800"/>
            <a:ext cx="6186739" cy="4503006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6FCECBAC-2BDE-4A1B-8EE4-8D67028A0DDA}"/>
              </a:ext>
            </a:extLst>
          </p:cNvPr>
          <p:cNvSpPr txBox="1"/>
          <p:nvPr/>
        </p:nvSpPr>
        <p:spPr>
          <a:xfrm>
            <a:off x="323528" y="1844824"/>
            <a:ext cx="121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R=0.63</a:t>
            </a:r>
            <a:r>
              <a:rPr lang="hu-HU" baseline="30000" dirty="0"/>
              <a:t>***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39281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C14759BA-55C4-48A1-8EF7-663976B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9470"/>
            <a:ext cx="8229600" cy="1237322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A korrupciós kockázatok magasabb szintje (CRCB), magasabb Covid-19 halálozás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A6F296C3-DFE7-48BD-B3E6-540F744BF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976" y="1755926"/>
            <a:ext cx="5898976" cy="4290164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EA75515B-3D4B-47D9-BF0F-96A80155897C}"/>
              </a:ext>
            </a:extLst>
          </p:cNvPr>
          <p:cNvSpPr txBox="1"/>
          <p:nvPr/>
        </p:nvSpPr>
        <p:spPr>
          <a:xfrm>
            <a:off x="323528" y="1844824"/>
            <a:ext cx="121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R=0.53</a:t>
            </a:r>
            <a:r>
              <a:rPr lang="hu-HU" baseline="30000" dirty="0"/>
              <a:t>***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36000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70C0"/>
                </a:solidFill>
              </a:rPr>
              <a:t>Van-e összefüggés a politikai korrupció szintje és a Covid-19 többlethalálozás között?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950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C14759BA-55C4-48A1-8EF7-663976B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9470"/>
            <a:ext cx="8229600" cy="1237322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A politikai korrupció magasabb szintje (WEF), magasabb többlethalálozás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4C31056-82C6-4BC7-A12A-967E09F50939}"/>
              </a:ext>
            </a:extLst>
          </p:cNvPr>
          <p:cNvSpPr txBox="1"/>
          <p:nvPr/>
        </p:nvSpPr>
        <p:spPr>
          <a:xfrm>
            <a:off x="107504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R=0.72</a:t>
            </a:r>
            <a:r>
              <a:rPr lang="hu-HU" baseline="30000" dirty="0"/>
              <a:t>***</a:t>
            </a:r>
            <a:endParaRPr lang="en-US" baseline="30000" dirty="0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15F4B1BB-9D91-452D-BA2B-381E89080A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45" y="1590890"/>
            <a:ext cx="6399710" cy="465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4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34</a:t>
            </a:fld>
            <a:endParaRPr lang="hu-HU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C14759BA-55C4-48A1-8EF7-663976B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9470"/>
            <a:ext cx="8229600" cy="1237322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0070C0"/>
                </a:solidFill>
              </a:rPr>
              <a:t>A korrupciós kockázatok magasabb szintje (CRCB), magasabb többlethalálozás</a:t>
            </a:r>
            <a:endParaRPr lang="en-GB" sz="3200" dirty="0">
              <a:solidFill>
                <a:srgbClr val="0070C0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B8E0A59-6A54-49D8-BDA2-8B54288F0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160" y="1605776"/>
            <a:ext cx="6405872" cy="4658816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04C31056-82C6-4BC7-A12A-967E09F50939}"/>
              </a:ext>
            </a:extLst>
          </p:cNvPr>
          <p:cNvSpPr txBox="1"/>
          <p:nvPr/>
        </p:nvSpPr>
        <p:spPr>
          <a:xfrm>
            <a:off x="107504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R=0.66</a:t>
            </a:r>
            <a:r>
              <a:rPr lang="hu-HU" baseline="30000" dirty="0"/>
              <a:t>***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37873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Becslési eredmények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410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36</a:t>
            </a:fld>
            <a:endParaRPr lang="hu-HU"/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47A9AE27-B6F6-49B6-99B3-F4E6A0E33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385373"/>
              </p:ext>
            </p:extLst>
          </p:nvPr>
        </p:nvGraphicFramePr>
        <p:xfrm>
          <a:off x="323528" y="188640"/>
          <a:ext cx="7920879" cy="6433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956">
                  <a:extLst>
                    <a:ext uri="{9D8B030D-6E8A-4147-A177-3AD203B41FA5}">
                      <a16:colId xmlns:a16="http://schemas.microsoft.com/office/drawing/2014/main" val="4125719824"/>
                    </a:ext>
                  </a:extLst>
                </a:gridCol>
                <a:gridCol w="732308">
                  <a:extLst>
                    <a:ext uri="{9D8B030D-6E8A-4147-A177-3AD203B41FA5}">
                      <a16:colId xmlns:a16="http://schemas.microsoft.com/office/drawing/2014/main" val="305749366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4103645506"/>
                    </a:ext>
                  </a:extLst>
                </a:gridCol>
                <a:gridCol w="815602">
                  <a:extLst>
                    <a:ext uri="{9D8B030D-6E8A-4147-A177-3AD203B41FA5}">
                      <a16:colId xmlns:a16="http://schemas.microsoft.com/office/drawing/2014/main" val="4213842779"/>
                    </a:ext>
                  </a:extLst>
                </a:gridCol>
                <a:gridCol w="815602">
                  <a:extLst>
                    <a:ext uri="{9D8B030D-6E8A-4147-A177-3AD203B41FA5}">
                      <a16:colId xmlns:a16="http://schemas.microsoft.com/office/drawing/2014/main" val="4264141972"/>
                    </a:ext>
                  </a:extLst>
                </a:gridCol>
                <a:gridCol w="816425">
                  <a:extLst>
                    <a:ext uri="{9D8B030D-6E8A-4147-A177-3AD203B41FA5}">
                      <a16:colId xmlns:a16="http://schemas.microsoft.com/office/drawing/2014/main" val="3925247062"/>
                    </a:ext>
                  </a:extLst>
                </a:gridCol>
                <a:gridCol w="815602">
                  <a:extLst>
                    <a:ext uri="{9D8B030D-6E8A-4147-A177-3AD203B41FA5}">
                      <a16:colId xmlns:a16="http://schemas.microsoft.com/office/drawing/2014/main" val="3923840801"/>
                    </a:ext>
                  </a:extLst>
                </a:gridCol>
                <a:gridCol w="815602">
                  <a:extLst>
                    <a:ext uri="{9D8B030D-6E8A-4147-A177-3AD203B41FA5}">
                      <a16:colId xmlns:a16="http://schemas.microsoft.com/office/drawing/2014/main" val="3982448004"/>
                    </a:ext>
                  </a:extLst>
                </a:gridCol>
                <a:gridCol w="815602">
                  <a:extLst>
                    <a:ext uri="{9D8B030D-6E8A-4147-A177-3AD203B41FA5}">
                      <a16:colId xmlns:a16="http://schemas.microsoft.com/office/drawing/2014/main" val="1014931419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</a:rPr>
                        <a:t>(2)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</a:rPr>
                        <a:t>(3)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</a:rPr>
                        <a:t>(4)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</a:rPr>
                        <a:t>(5)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</a:rPr>
                        <a:t>(6)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</a:rPr>
                        <a:t>(7)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</a:rPr>
                        <a:t>(8)</a:t>
                      </a:r>
                      <a:r>
                        <a:rPr lang="hu-HU" sz="11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405074"/>
                  </a:ext>
                </a:extLst>
              </a:tr>
              <a:tr h="83760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GRND_CRRPTN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   0,62</a:t>
                      </a:r>
                      <a:r>
                        <a:rPr lang="hu-HU" sz="1400" baseline="30000" dirty="0">
                          <a:effectLst/>
                        </a:rPr>
                        <a:t>***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(4,99)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0,58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(4,11)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26,08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(3,87)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4819181"/>
                  </a:ext>
                </a:extLst>
              </a:tr>
              <a:tr h="66115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SPT2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   0,58</a:t>
                      </a:r>
                      <a:r>
                        <a:rPr lang="hu-HU" sz="1400" baseline="30000" dirty="0">
                          <a:effectLst/>
                        </a:rPr>
                        <a:t>***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(4,40)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0,38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(3,35)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5182,73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(3,27)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0279402"/>
                  </a:ext>
                </a:extLst>
              </a:tr>
              <a:tr h="83760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GDP_PCAP_2019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 -0,35</a:t>
                      </a:r>
                      <a:r>
                        <a:rPr lang="hu-HU" sz="1400" baseline="30000">
                          <a:effectLst/>
                        </a:rPr>
                        <a:t>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(-2,30)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0,30</a:t>
                      </a:r>
                      <a:r>
                        <a:rPr lang="hu-HU" sz="1400" baseline="30000">
                          <a:effectLst/>
                        </a:rPr>
                        <a:t>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(2,10)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0,01</a:t>
                      </a:r>
                      <a:r>
                        <a:rPr lang="hu-HU" sz="1400" baseline="30000">
                          <a:effectLst/>
                        </a:rPr>
                        <a:t>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(2,07)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4827039"/>
                  </a:ext>
                </a:extLst>
              </a:tr>
              <a:tr h="83760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GDP_PCAP_A2015_19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-0,36</a:t>
                      </a:r>
                      <a:r>
                        <a:rPr lang="hu-HU" sz="1400" baseline="30000">
                          <a:effectLst/>
                        </a:rPr>
                        <a:t>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(-2,42)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0,34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(3,33)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 41,46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(3,43)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3838018"/>
                  </a:ext>
                </a:extLst>
              </a:tr>
              <a:tr h="66115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FML_SMKRS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0,52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(3,81)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9509451"/>
                  </a:ext>
                </a:extLst>
              </a:tr>
              <a:tr h="48470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ML_SMKRS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(0,23)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(1,45)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7950616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Constant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2621818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Adj. R</a:t>
                      </a:r>
                      <a:r>
                        <a:rPr lang="hu-HU" sz="1400" baseline="30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0,11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575108"/>
                  </a:ext>
                </a:extLst>
              </a:tr>
              <a:tr h="52225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F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  24,86</a:t>
                      </a:r>
                      <a:r>
                        <a:rPr lang="hu-HU" sz="1400" baseline="30000" dirty="0">
                          <a:effectLst/>
                        </a:rPr>
                        <a:t>***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19,35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5,27</a:t>
                      </a:r>
                      <a:r>
                        <a:rPr lang="hu-HU" sz="1400" baseline="30000">
                          <a:effectLst/>
                        </a:rPr>
                        <a:t>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  5,84</a:t>
                      </a:r>
                      <a:r>
                        <a:rPr lang="hu-HU" sz="1400" baseline="30000">
                          <a:effectLst/>
                        </a:rPr>
                        <a:t>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  14,53</a:t>
                      </a:r>
                      <a:r>
                        <a:rPr lang="hu-HU" sz="1400" baseline="30000" dirty="0">
                          <a:effectLst/>
                        </a:rPr>
                        <a:t>***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2,09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17,22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16,17</a:t>
                      </a:r>
                      <a:r>
                        <a:rPr lang="hu-HU" sz="1400" baseline="30000">
                          <a:effectLst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137512"/>
                  </a:ext>
                </a:extLst>
              </a:tr>
              <a:tr h="34466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 err="1">
                          <a:solidFill>
                            <a:srgbClr val="002060"/>
                          </a:solidFill>
                          <a:effectLst/>
                        </a:rPr>
                        <a:t>Heteroscedasticity</a:t>
                      </a:r>
                      <a:r>
                        <a:rPr lang="hu-HU" sz="1400" baseline="30000" dirty="0">
                          <a:solidFill>
                            <a:srgbClr val="002060"/>
                          </a:solidFill>
                          <a:effectLst/>
                        </a:rPr>
                        <a:t>(b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0,01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0,04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0,47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5,90</a:t>
                      </a:r>
                      <a:r>
                        <a:rPr lang="hu-HU" sz="1400" baseline="30000">
                          <a:effectLst/>
                        </a:rPr>
                        <a:t>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150213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N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771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74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37</a:t>
            </a:fld>
            <a:endParaRPr lang="hu-HU"/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B8871035-1382-4B70-93C5-E989348B7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86061"/>
              </p:ext>
            </p:extLst>
          </p:nvPr>
        </p:nvGraphicFramePr>
        <p:xfrm>
          <a:off x="323528" y="109884"/>
          <a:ext cx="8064892" cy="6135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9772">
                  <a:extLst>
                    <a:ext uri="{9D8B030D-6E8A-4147-A177-3AD203B41FA5}">
                      <a16:colId xmlns:a16="http://schemas.microsoft.com/office/drawing/2014/main" val="1810476868"/>
                    </a:ext>
                  </a:extLst>
                </a:gridCol>
                <a:gridCol w="831267">
                  <a:extLst>
                    <a:ext uri="{9D8B030D-6E8A-4147-A177-3AD203B41FA5}">
                      <a16:colId xmlns:a16="http://schemas.microsoft.com/office/drawing/2014/main" val="2210362697"/>
                    </a:ext>
                  </a:extLst>
                </a:gridCol>
                <a:gridCol w="830431">
                  <a:extLst>
                    <a:ext uri="{9D8B030D-6E8A-4147-A177-3AD203B41FA5}">
                      <a16:colId xmlns:a16="http://schemas.microsoft.com/office/drawing/2014/main" val="3548208582"/>
                    </a:ext>
                  </a:extLst>
                </a:gridCol>
                <a:gridCol w="830431">
                  <a:extLst>
                    <a:ext uri="{9D8B030D-6E8A-4147-A177-3AD203B41FA5}">
                      <a16:colId xmlns:a16="http://schemas.microsoft.com/office/drawing/2014/main" val="1181118267"/>
                    </a:ext>
                  </a:extLst>
                </a:gridCol>
                <a:gridCol w="830431">
                  <a:extLst>
                    <a:ext uri="{9D8B030D-6E8A-4147-A177-3AD203B41FA5}">
                      <a16:colId xmlns:a16="http://schemas.microsoft.com/office/drawing/2014/main" val="320052470"/>
                    </a:ext>
                  </a:extLst>
                </a:gridCol>
                <a:gridCol w="831267">
                  <a:extLst>
                    <a:ext uri="{9D8B030D-6E8A-4147-A177-3AD203B41FA5}">
                      <a16:colId xmlns:a16="http://schemas.microsoft.com/office/drawing/2014/main" val="329095581"/>
                    </a:ext>
                  </a:extLst>
                </a:gridCol>
                <a:gridCol w="830431">
                  <a:extLst>
                    <a:ext uri="{9D8B030D-6E8A-4147-A177-3AD203B41FA5}">
                      <a16:colId xmlns:a16="http://schemas.microsoft.com/office/drawing/2014/main" val="2141729418"/>
                    </a:ext>
                  </a:extLst>
                </a:gridCol>
                <a:gridCol w="830431">
                  <a:extLst>
                    <a:ext uri="{9D8B030D-6E8A-4147-A177-3AD203B41FA5}">
                      <a16:colId xmlns:a16="http://schemas.microsoft.com/office/drawing/2014/main" val="3614091451"/>
                    </a:ext>
                  </a:extLst>
                </a:gridCol>
                <a:gridCol w="830431">
                  <a:extLst>
                    <a:ext uri="{9D8B030D-6E8A-4147-A177-3AD203B41FA5}">
                      <a16:colId xmlns:a16="http://schemas.microsoft.com/office/drawing/2014/main" val="3485129104"/>
                    </a:ext>
                  </a:extLst>
                </a:gridCol>
              </a:tblGrid>
              <a:tr h="9467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>
                          <a:effectLst/>
                        </a:rPr>
                        <a:t>(9)</a:t>
                      </a:r>
                      <a:r>
                        <a:rPr lang="hu-HU" sz="600" baseline="30000">
                          <a:effectLst/>
                        </a:rPr>
                        <a:t> 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>
                          <a:effectLst/>
                        </a:rPr>
                        <a:t>(10)</a:t>
                      </a:r>
                      <a:r>
                        <a:rPr lang="hu-HU" sz="600" baseline="30000">
                          <a:effectLst/>
                        </a:rPr>
                        <a:t> 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>
                          <a:effectLst/>
                        </a:rPr>
                        <a:t>(11)</a:t>
                      </a:r>
                      <a:r>
                        <a:rPr lang="hu-HU" sz="600" baseline="30000">
                          <a:effectLst/>
                        </a:rPr>
                        <a:t> 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>
                          <a:effectLst/>
                        </a:rPr>
                        <a:t>(12)</a:t>
                      </a:r>
                      <a:r>
                        <a:rPr lang="hu-HU" sz="600" baseline="30000">
                          <a:effectLst/>
                        </a:rPr>
                        <a:t> 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>
                          <a:effectLst/>
                        </a:rPr>
                        <a:t>(13)</a:t>
                      </a:r>
                      <a:r>
                        <a:rPr lang="hu-HU" sz="600" baseline="30000">
                          <a:effectLst/>
                        </a:rPr>
                        <a:t> 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>
                          <a:effectLst/>
                        </a:rPr>
                        <a:t>(14)</a:t>
                      </a:r>
                      <a:r>
                        <a:rPr lang="hu-HU" sz="600" baseline="30000">
                          <a:effectLst/>
                        </a:rPr>
                        <a:t> 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>
                          <a:effectLst/>
                        </a:rPr>
                        <a:t>(15)</a:t>
                      </a:r>
                      <a:r>
                        <a:rPr lang="hu-HU" sz="600" baseline="30000">
                          <a:effectLst/>
                        </a:rPr>
                        <a:t> 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600" dirty="0">
                          <a:effectLst/>
                        </a:rPr>
                        <a:t>(16)</a:t>
                      </a:r>
                      <a:r>
                        <a:rPr lang="hu-HU" sz="600" baseline="30000" dirty="0">
                          <a:effectLst/>
                        </a:rPr>
                        <a:t> 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1189105296"/>
                  </a:ext>
                </a:extLst>
              </a:tr>
              <a:tr h="43896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GRND_CRRPTN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26,61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(4,07)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 28,08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(4,34)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28,84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(4,45)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26,18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(3,57)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25,66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(3,56)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27,32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(4,11)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 26,35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(3,88)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 26,17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(3,59)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1130116325"/>
                  </a:ext>
                </a:extLst>
              </a:tr>
              <a:tr h="43896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SPT2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5073,44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(3,30)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5081,91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(3,41)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5100,25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(3,42)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5188,78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(3,12)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5235,68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(3,17)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4819,86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(3,09)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5055,34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(3,16)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 5110,26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(3,15)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3516487397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GDP_PCAP_2019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0,01</a:t>
                      </a:r>
                      <a:r>
                        <a:rPr lang="hu-HU" sz="1000" baseline="30000" dirty="0">
                          <a:effectLst/>
                        </a:rPr>
                        <a:t>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(2,14)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 0,01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(2,30)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0,01</a:t>
                      </a:r>
                      <a:r>
                        <a:rPr lang="hu-HU" sz="1000" baseline="30000">
                          <a:effectLst/>
                        </a:rPr>
                        <a:t>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(2,34)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0,01</a:t>
                      </a:r>
                      <a:r>
                        <a:rPr lang="hu-HU" sz="1000" baseline="30000">
                          <a:effectLst/>
                        </a:rPr>
                        <a:t>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1,96)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0,01</a:t>
                      </a:r>
                      <a:r>
                        <a:rPr lang="hu-HU" sz="1000" baseline="30000">
                          <a:effectLst/>
                        </a:rPr>
                        <a:t>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(1,99)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0,01</a:t>
                      </a:r>
                      <a:r>
                        <a:rPr lang="hu-HU" sz="1000" baseline="30000">
                          <a:effectLst/>
                        </a:rPr>
                        <a:t>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(2,02)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0,01</a:t>
                      </a:r>
                      <a:r>
                        <a:rPr lang="hu-HU" sz="1000" baseline="30000">
                          <a:effectLst/>
                        </a:rPr>
                        <a:t>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(2,06)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0,01</a:t>
                      </a:r>
                      <a:r>
                        <a:rPr lang="hu-HU" sz="1000" baseline="30000" dirty="0">
                          <a:effectLst/>
                        </a:rPr>
                        <a:t>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(1,71)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2398322583"/>
                  </a:ext>
                </a:extLst>
              </a:tr>
              <a:tr h="43896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FML_SMKRS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 35,86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(2,86)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34,10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(2,79)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35,88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(2,90)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41,57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(3,32)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40,64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(3,06)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39,14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(3,23)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40,46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(3,32)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 39,41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(3,23)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4229317033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MDN_AGE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22,04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(1,05)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-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2097253087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AGE65_O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28,76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(1,31)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2272629597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AGE70_O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-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39,72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(1,37)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822805869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LFXPCTNC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-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1,41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(0,03)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3449294821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CRDVSCLR_DR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0,23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(0,18)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4086449284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DIAB_2019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-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-36,17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(-0,84)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1941990119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PPLTN_DNST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-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-0,11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(-0,34)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1304949317"/>
                  </a:ext>
                </a:extLst>
              </a:tr>
              <a:tr h="42820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HDI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-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408,05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(0,12)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2213682139"/>
                  </a:ext>
                </a:extLst>
              </a:tr>
              <a:tr h="43896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Constant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-2133,96</a:t>
                      </a:r>
                      <a:r>
                        <a:rPr lang="hu-HU" sz="1000" baseline="30000">
                          <a:effectLst/>
                        </a:rPr>
                        <a:t>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(-2,36)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-1752,46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(-3,20)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-1769,90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(-3,44)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-1456,46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(-0,39)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-1366,71</a:t>
                      </a:r>
                      <a:r>
                        <a:rPr lang="hu-HU" sz="1000" baseline="30000" dirty="0">
                          <a:effectLst/>
                        </a:rPr>
                        <a:t>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(-2,85)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-1037,79</a:t>
                      </a:r>
                      <a:r>
                        <a:rPr lang="hu-HU" sz="1000" baseline="30000">
                          <a:effectLst/>
                        </a:rPr>
                        <a:t>*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(-1,86)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1296,63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(-2,86)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-1635,29</a:t>
                      </a:r>
                      <a:endParaRPr lang="en-US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(-0,55)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1468883468"/>
                  </a:ext>
                </a:extLst>
              </a:tr>
              <a:tr h="27332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F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    13,84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 14,70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  15,49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>
                          <a:effectLst/>
                        </a:rPr>
                        <a:t>   12,26</a:t>
                      </a:r>
                      <a:r>
                        <a:rPr lang="hu-HU" sz="1000" baseline="30000">
                          <a:effectLst/>
                        </a:rPr>
                        <a:t>***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 11,98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  13,62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 12,70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    12,58</a:t>
                      </a:r>
                      <a:r>
                        <a:rPr lang="hu-HU" sz="1000" baseline="30000" dirty="0">
                          <a:effectLst/>
                        </a:rPr>
                        <a:t>***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550657682"/>
                  </a:ext>
                </a:extLst>
              </a:tr>
              <a:tr h="157703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solidFill>
                            <a:srgbClr val="002060"/>
                          </a:solidFill>
                          <a:effectLst/>
                        </a:rPr>
                        <a:t>N</a:t>
                      </a:r>
                      <a:endParaRPr lang="en-US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u-HU" sz="10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47" marR="47847" marT="0" marB="0"/>
                </a:tc>
                <a:extLst>
                  <a:ext uri="{0D108BD9-81ED-4DB2-BD59-A6C34878D82A}">
                    <a16:rowId xmlns:a16="http://schemas.microsoft.com/office/drawing/2014/main" val="1206114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60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38</a:t>
            </a:fld>
            <a:endParaRPr lang="hu-HU"/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527B8F56-0075-4FB2-9E3B-BB97F4B0D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42744"/>
              </p:ext>
            </p:extLst>
          </p:nvPr>
        </p:nvGraphicFramePr>
        <p:xfrm>
          <a:off x="457200" y="836712"/>
          <a:ext cx="8075241" cy="4968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8939">
                  <a:extLst>
                    <a:ext uri="{9D8B030D-6E8A-4147-A177-3AD203B41FA5}">
                      <a16:colId xmlns:a16="http://schemas.microsoft.com/office/drawing/2014/main" val="22382151"/>
                    </a:ext>
                  </a:extLst>
                </a:gridCol>
                <a:gridCol w="1877073">
                  <a:extLst>
                    <a:ext uri="{9D8B030D-6E8A-4147-A177-3AD203B41FA5}">
                      <a16:colId xmlns:a16="http://schemas.microsoft.com/office/drawing/2014/main" val="1747950310"/>
                    </a:ext>
                  </a:extLst>
                </a:gridCol>
                <a:gridCol w="784116">
                  <a:extLst>
                    <a:ext uri="{9D8B030D-6E8A-4147-A177-3AD203B41FA5}">
                      <a16:colId xmlns:a16="http://schemas.microsoft.com/office/drawing/2014/main" val="2993550566"/>
                    </a:ext>
                  </a:extLst>
                </a:gridCol>
                <a:gridCol w="2055032">
                  <a:extLst>
                    <a:ext uri="{9D8B030D-6E8A-4147-A177-3AD203B41FA5}">
                      <a16:colId xmlns:a16="http://schemas.microsoft.com/office/drawing/2014/main" val="2544528966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983484905"/>
                    </a:ext>
                  </a:extLst>
                </a:gridCol>
              </a:tblGrid>
              <a:tr h="1386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Covid-19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regisztrált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halálozás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Covid-19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többlethalálozás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336301"/>
                  </a:ext>
                </a:extLst>
              </a:tr>
              <a:tr h="352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beta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beta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8843"/>
                  </a:ext>
                </a:extLst>
              </a:tr>
              <a:tr h="352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Politikai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korrupció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(WEF)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     0.56</a:t>
                      </a:r>
                      <a:r>
                        <a:rPr lang="en-US" sz="1600" baseline="30000" dirty="0">
                          <a:effectLst/>
                        </a:rPr>
                        <a:t>***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  0.42</a:t>
                      </a:r>
                      <a:r>
                        <a:rPr lang="en-US" sz="1600" baseline="30000">
                          <a:effectLst/>
                        </a:rPr>
                        <a:t>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944063"/>
                  </a:ext>
                </a:extLst>
              </a:tr>
              <a:tr h="352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   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Pozitív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tesztek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aránya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     0.37</a:t>
                      </a:r>
                      <a:r>
                        <a:rPr lang="en-US" sz="1600" baseline="30000" dirty="0">
                          <a:effectLst/>
                        </a:rPr>
                        <a:t>***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   0.31</a:t>
                      </a:r>
                      <a:r>
                        <a:rPr lang="en-US" sz="1600" baseline="30000">
                          <a:effectLst/>
                        </a:rPr>
                        <a:t>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30350"/>
                  </a:ext>
                </a:extLst>
              </a:tr>
              <a:tr h="723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Korrupciós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kockázatok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(CRCB)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  0.38</a:t>
                      </a:r>
                      <a:r>
                        <a:rPr lang="en-US" sz="1600" baseline="30000" dirty="0">
                          <a:effectLst/>
                        </a:rPr>
                        <a:t>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   0.39</a:t>
                      </a:r>
                      <a:r>
                        <a:rPr lang="en-US" sz="1600" baseline="30000">
                          <a:effectLst/>
                        </a:rPr>
                        <a:t>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15079"/>
                  </a:ext>
                </a:extLst>
              </a:tr>
              <a:tr h="723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Korrupciós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kockázatok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(CRCB)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0.26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  0.31</a:t>
                      </a:r>
                      <a:r>
                        <a:rPr lang="en-US" sz="1600" baseline="30000" dirty="0">
                          <a:effectLst/>
                        </a:rPr>
                        <a:t>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684118"/>
                  </a:ext>
                </a:extLst>
              </a:tr>
              <a:tr h="352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 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Pozitív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tesztek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aránya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0.28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0.19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199686"/>
                  </a:ext>
                </a:extLst>
              </a:tr>
              <a:tr h="723943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Kontroll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: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egy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főre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jutó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GDP,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dohányzás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aránya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a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nők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körében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;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Mexikó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nélkül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*: p&lt; 0.1;  **: p&lt;0.05; ***: p&lt;0.01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34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61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Következtetések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67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 fontScale="70000" lnSpcReduction="20000"/>
          </a:bodyPr>
          <a:lstStyle/>
          <a:p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Petty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corruption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		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vs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		grand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corruption</a:t>
            </a: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				      	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bureaucratic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corruption</a:t>
            </a: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					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political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corruption</a:t>
            </a: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Heidenheimer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&amp; 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Johnston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eds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) (1990) </a:t>
            </a:r>
            <a:r>
              <a:rPr lang="hu-HU" sz="3100" i="1" dirty="0" err="1">
                <a:solidFill>
                  <a:schemeClr val="bg2">
                    <a:lumMod val="75000"/>
                  </a:schemeClr>
                </a:solidFill>
              </a:rPr>
              <a:t>Political</a:t>
            </a:r>
            <a:r>
              <a:rPr lang="hu-HU" sz="3100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3100" i="1" dirty="0" err="1">
                <a:solidFill>
                  <a:schemeClr val="bg2">
                    <a:lumMod val="75000"/>
                  </a:schemeClr>
                </a:solidFill>
              </a:rPr>
              <a:t>corruption</a:t>
            </a:r>
            <a:r>
              <a:rPr lang="hu-HU" sz="3100" i="1" dirty="0">
                <a:solidFill>
                  <a:schemeClr val="bg2">
                    <a:lumMod val="75000"/>
                  </a:schemeClr>
                </a:solidFill>
              </a:rPr>
              <a:t>: A </a:t>
            </a:r>
            <a:r>
              <a:rPr lang="hu-HU" sz="3100" i="1" dirty="0" err="1">
                <a:solidFill>
                  <a:schemeClr val="bg2">
                    <a:lumMod val="75000"/>
                  </a:schemeClr>
                </a:solidFill>
              </a:rPr>
              <a:t>Handbook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, 1st 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edition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, New Brunswick, NJ: 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Transaction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Publishers</a:t>
            </a:r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Heidenheimer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&amp; 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Johnston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eds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) (2002) 3rd 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ed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Heywood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(1997); Rose-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Ackerman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(1999);</a:t>
            </a:r>
          </a:p>
          <a:p>
            <a:pPr marL="0" indent="0">
              <a:buNone/>
            </a:pP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Lambsdorff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(2007) </a:t>
            </a:r>
          </a:p>
          <a:p>
            <a:pPr marL="0" indent="0">
              <a:buNone/>
            </a:pP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Bussel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(2015)</a:t>
            </a:r>
          </a:p>
          <a:p>
            <a:pPr marL="0" indent="0">
              <a:buNone/>
            </a:pPr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Magyarul: Gulyás 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Gy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. (</a:t>
            </a:r>
            <a:r>
              <a:rPr lang="hu-HU" sz="3100" dirty="0" err="1">
                <a:solidFill>
                  <a:schemeClr val="bg2">
                    <a:lumMod val="75000"/>
                  </a:schemeClr>
                </a:solidFill>
              </a:rPr>
              <a:t>ed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) (2004) </a:t>
            </a:r>
            <a:r>
              <a:rPr lang="hu-HU" sz="3100" i="1" dirty="0">
                <a:solidFill>
                  <a:schemeClr val="bg2">
                    <a:lumMod val="75000"/>
                  </a:schemeClr>
                </a:solidFill>
              </a:rPr>
              <a:t>Politikai korrupció.</a:t>
            </a: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 Budapest: Budapesti Corvinus Egyetem, Aula Kiadó.</a:t>
            </a:r>
          </a:p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chemeClr val="bg2">
                  <a:lumMod val="75000"/>
                </a:schemeClr>
              </a:solidFill>
            </a:endParaRPr>
          </a:p>
          <a:p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800" dirty="0"/>
          </a:p>
          <a:p>
            <a:endParaRPr lang="en-GB" sz="2800" dirty="0"/>
          </a:p>
          <a:p>
            <a:endParaRPr lang="hu-HU" sz="2800" dirty="0"/>
          </a:p>
          <a:p>
            <a:pPr marL="457200" lvl="1" indent="0">
              <a:buNone/>
            </a:pPr>
            <a:endParaRPr lang="en-GB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27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19471"/>
            <a:ext cx="8229600" cy="576064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Következtetések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40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 fontScale="92500" lnSpcReduction="20000"/>
          </a:bodyPr>
          <a:lstStyle/>
          <a:p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A társadalmi életet korlátozó intézkedések időzítése fontos szerepet játszik a COVID-19 halálos áldozatok számának alakulásában (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Hsiang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at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al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., 2020; Huber and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Langen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, 2020;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Flaxman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at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2">
                    <a:lumMod val="75000"/>
                  </a:schemeClr>
                </a:solidFill>
              </a:rPr>
              <a:t>al</a:t>
            </a: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., 2020). 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bg2">
                    <a:lumMod val="75000"/>
                  </a:schemeClr>
                </a:solidFill>
              </a:rPr>
              <a:t>A politikai korrupció szintje és a tesztelés erőssége/kiterjedtsége is hatással lehet a Covid-19 halálozásra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A WEF adatok nemcsak a vizsgált 42 országban érhetők el. Érdemes ezek hatását vizsgálni a Covid-19 többlethalálozásra (itt kevésbé lehet szó, az adatok </a:t>
            </a:r>
            <a:r>
              <a:rPr lang="hu-HU" sz="2800" dirty="0" err="1"/>
              <a:t>validitásának</a:t>
            </a:r>
            <a:r>
              <a:rPr lang="hu-HU" sz="2800" dirty="0"/>
              <a:t> problémájáról)</a:t>
            </a:r>
            <a:endParaRPr lang="en-GB" sz="2800" dirty="0"/>
          </a:p>
          <a:p>
            <a:endParaRPr lang="hu-HU" sz="2800" dirty="0"/>
          </a:p>
          <a:p>
            <a:pPr marL="457200" lvl="1" indent="0">
              <a:buNone/>
            </a:pPr>
            <a:endParaRPr lang="en-GB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63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696" y="1988840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Köszönöm a figyelmet</a:t>
            </a:r>
            <a:r>
              <a:rPr lang="en-GB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762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Kutatási kérdések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47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A COVID-19 járvány az államok/kormányzatok „jóságának” tesztje</a:t>
            </a:r>
          </a:p>
          <a:p>
            <a:pPr marL="0" indent="0">
              <a:buNone/>
            </a:pPr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A járvány jó alkalom annak mérésére, hogy az államok és kormányzatok mennyire képesek fellépni egy különleges helyzetben, mennyire képesek megóvni polgáraik életét.</a:t>
            </a:r>
          </a:p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Az intézményrendszer működését aláásó erős tényező a korrupció</a:t>
            </a:r>
          </a:p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Magasabb korrupciós szint =&gt; gyengébb intézményi működés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080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/>
          </a:bodyPr>
          <a:lstStyle/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Van-e összefüggés A COVID-19 halálozási ráta és a politikai korrupció / nagy korrupció szintje között?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34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E1039626-6565-4AF5-B804-78546C8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535"/>
            <a:ext cx="8229600" cy="5112568"/>
          </a:xfrm>
        </p:spPr>
        <p:txBody>
          <a:bodyPr>
            <a:normAutofit/>
          </a:bodyPr>
          <a:lstStyle/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endParaRPr lang="hu-HU" sz="3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100" dirty="0">
                <a:solidFill>
                  <a:schemeClr val="bg2">
                    <a:lumMod val="75000"/>
                  </a:schemeClr>
                </a:solidFill>
              </a:rPr>
              <a:t>Van-e összefüggés A COVID-19 halálozási ráta és egy kormányzati intézkedés, a tesztelés kiterjedtsége (kontaktuskövetés) között?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423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136815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Problémák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2021. 11. 06.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71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16904</TotalTime>
  <Words>1969</Words>
  <Application>Microsoft Office PowerPoint</Application>
  <PresentationFormat>Diavetítés a képernyőre (4:3 oldalarány)</PresentationFormat>
  <Paragraphs>656</Paragraphs>
  <Slides>41</Slides>
  <Notes>41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4" baseType="lpstr">
      <vt:lpstr>Arial</vt:lpstr>
      <vt:lpstr>Calibri</vt:lpstr>
      <vt:lpstr>Alapértelmezett terv</vt:lpstr>
      <vt:lpstr>Tesztelés, intézményi integritás és Covid-19 halálozás</vt:lpstr>
      <vt:lpstr>Tesztelés, politikai korrupció és Covid-19 halálozás</vt:lpstr>
      <vt:lpstr>De mi is ez a „politikai korrupció”?</vt:lpstr>
      <vt:lpstr>PowerPoint-bemutató</vt:lpstr>
      <vt:lpstr>Kutatási kérdések</vt:lpstr>
      <vt:lpstr>PowerPoint-bemutató</vt:lpstr>
      <vt:lpstr>PowerPoint-bemutató</vt:lpstr>
      <vt:lpstr>PowerPoint-bemutató</vt:lpstr>
      <vt:lpstr>Problémák</vt:lpstr>
      <vt:lpstr>PowerPoint-bemutató</vt:lpstr>
      <vt:lpstr>PowerPoint-bemutató</vt:lpstr>
      <vt:lpstr>Adatok és mutatók</vt:lpstr>
      <vt:lpstr>A nagy korrupció szintje</vt:lpstr>
      <vt:lpstr>A nagy korrupció szintje</vt:lpstr>
      <vt:lpstr>Covid-19 halálozás</vt:lpstr>
      <vt:lpstr>Tesztelés kiterjedtsége</vt:lpstr>
      <vt:lpstr>Gazdasági, egészségügyi adatok</vt:lpstr>
      <vt:lpstr>A minta</vt:lpstr>
      <vt:lpstr>Különleges-e a Covid-19 halálozás?</vt:lpstr>
      <vt:lpstr>Különleges-e a Covid-19 halálozás?</vt:lpstr>
      <vt:lpstr>Halálozási ráták a járvány előtt (2017-2018</vt:lpstr>
      <vt:lpstr>Különleges-e a Covid-19 halálozás?</vt:lpstr>
      <vt:lpstr>Halálozási ráta a járvány előtt (2018) és a Covid-19 halálozás</vt:lpstr>
      <vt:lpstr>Van-e összefüggés a politikai korrupció szintje és a halálozási ráták között?</vt:lpstr>
      <vt:lpstr>PowerPoint-bemutató</vt:lpstr>
      <vt:lpstr>Halálozási ráta és a politikai korrupció (WEF) szintje</vt:lpstr>
      <vt:lpstr>Van-e összefüggés a tesztelés és a Covid-19 halálozási ráták között?</vt:lpstr>
      <vt:lpstr>Magasabb pozitivitási arány, magasabb Covid-19 halálozás</vt:lpstr>
      <vt:lpstr>Van-e összefüggés a politikai korrupció szintje és a Covid-19 halálozási ráták között?</vt:lpstr>
      <vt:lpstr>A politikai korrupció magasabb szintje (WEF), magasabb Covid-19 halálozás</vt:lpstr>
      <vt:lpstr>A korrupciós kockázatok magasabb szintje (CRCB), magasabb Covid-19 halálozás</vt:lpstr>
      <vt:lpstr>Van-e összefüggés a politikai korrupció szintje és a Covid-19 többlethalálozás között?</vt:lpstr>
      <vt:lpstr>A politikai korrupció magasabb szintje (WEF), magasabb többlethalálozás</vt:lpstr>
      <vt:lpstr>A korrupciós kockázatok magasabb szintje (CRCB), magasabb többlethalálozás</vt:lpstr>
      <vt:lpstr>Becslési eredmények</vt:lpstr>
      <vt:lpstr>PowerPoint-bemutató</vt:lpstr>
      <vt:lpstr>PowerPoint-bemutató</vt:lpstr>
      <vt:lpstr>PowerPoint-bemutató</vt:lpstr>
      <vt:lpstr>Következtetések</vt:lpstr>
      <vt:lpstr>Következtetések</vt:lpstr>
      <vt:lpstr>Köszönöm a figyelmet!</vt:lpstr>
    </vt:vector>
  </TitlesOfParts>
  <Company>CRCB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politikai kapcsolatok, termelekenyseg, osztalekfizetes</dc:title>
  <dc:creator>CRCB</dc:creator>
  <cp:lastModifiedBy>István János Tóth</cp:lastModifiedBy>
  <cp:revision>115</cp:revision>
  <dcterms:created xsi:type="dcterms:W3CDTF">2008-06-13T09:28:33Z</dcterms:created>
  <dcterms:modified xsi:type="dcterms:W3CDTF">2021-11-06T09:29:43Z</dcterms:modified>
</cp:coreProperties>
</file>