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95" r:id="rId3"/>
    <p:sldId id="296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4" r:id="rId36"/>
    <p:sldId id="335" r:id="rId37"/>
    <p:sldId id="336" r:id="rId38"/>
    <p:sldId id="294" r:id="rId39"/>
  </p:sldIdLst>
  <p:sldSz cx="12192000" cy="6858000"/>
  <p:notesSz cx="6858000" cy="9947275"/>
  <p:defaultTextStyle>
    <a:defPPr>
      <a:defRPr lang="en-US"/>
    </a:defPPr>
    <a:lvl1pPr algn="l" defTabSz="60958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609585" algn="l" defTabSz="60958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1219170" algn="l" defTabSz="60958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828754" algn="l" defTabSz="60958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2438339" algn="l" defTabSz="60958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C0504D"/>
    <a:srgbClr val="DF6C2C"/>
    <a:srgbClr val="FFD579"/>
    <a:srgbClr val="F0E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50" autoAdjust="0"/>
    <p:restoredTop sz="94807"/>
  </p:normalViewPr>
  <p:slideViewPr>
    <p:cSldViewPr snapToGrid="0" snapToObjects="1">
      <p:cViewPr varScale="1">
        <p:scale>
          <a:sx n="76" d="100"/>
          <a:sy n="76" d="100"/>
        </p:scale>
        <p:origin x="77" y="4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B4B93-044A-5144-8D23-DC3B6A60ECB1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7F46A0D2-EF38-494F-A7E4-8BE4D9A01C59}">
      <dgm:prSet phldrT="[Text]" custT="1"/>
      <dgm:spPr/>
      <dgm:t>
        <a:bodyPr/>
        <a:lstStyle/>
        <a:p>
          <a:r>
            <a:rPr lang="en-GB" sz="1800" dirty="0"/>
            <a:t>Market need</a:t>
          </a:r>
        </a:p>
      </dgm:t>
    </dgm:pt>
    <dgm:pt modelId="{1C781804-1CE0-DC40-AC00-9E5FB4F738FE}" type="parTrans" cxnId="{7C7DBA5D-BA68-4F49-8170-D494BDC8F9D4}">
      <dgm:prSet/>
      <dgm:spPr/>
      <dgm:t>
        <a:bodyPr/>
        <a:lstStyle/>
        <a:p>
          <a:endParaRPr lang="en-GB"/>
        </a:p>
      </dgm:t>
    </dgm:pt>
    <dgm:pt modelId="{985B22CE-AC65-E648-BE84-1E11B5CBE1F4}" type="sibTrans" cxnId="{7C7DBA5D-BA68-4F49-8170-D494BDC8F9D4}">
      <dgm:prSet/>
      <dgm:spPr/>
      <dgm:t>
        <a:bodyPr/>
        <a:lstStyle/>
        <a:p>
          <a:endParaRPr lang="en-GB"/>
        </a:p>
      </dgm:t>
    </dgm:pt>
    <dgm:pt modelId="{D9159A3C-887B-0043-BDE1-16789408E6F2}">
      <dgm:prSet phldrT="[Text]" custT="1"/>
      <dgm:spPr/>
      <dgm:t>
        <a:bodyPr/>
        <a:lstStyle/>
        <a:p>
          <a:r>
            <a:rPr lang="en-GB" sz="1800" dirty="0"/>
            <a:t>Development</a:t>
          </a:r>
          <a:endParaRPr lang="en-GB" sz="1600" dirty="0"/>
        </a:p>
      </dgm:t>
    </dgm:pt>
    <dgm:pt modelId="{8EA5F75A-950C-9448-879E-1AA5F1382AB9}" type="parTrans" cxnId="{608098BA-3C68-144A-8CC4-B04CB21EF844}">
      <dgm:prSet/>
      <dgm:spPr/>
      <dgm:t>
        <a:bodyPr/>
        <a:lstStyle/>
        <a:p>
          <a:endParaRPr lang="en-GB"/>
        </a:p>
      </dgm:t>
    </dgm:pt>
    <dgm:pt modelId="{B280A236-A4E7-994C-B555-F29C5FB4C6EF}" type="sibTrans" cxnId="{608098BA-3C68-144A-8CC4-B04CB21EF844}">
      <dgm:prSet/>
      <dgm:spPr/>
      <dgm:t>
        <a:bodyPr/>
        <a:lstStyle/>
        <a:p>
          <a:endParaRPr lang="en-GB"/>
        </a:p>
      </dgm:t>
    </dgm:pt>
    <dgm:pt modelId="{FC95ED3D-2BA3-F542-A5F3-6FA67B95567E}">
      <dgm:prSet phldrT="[Text]" custT="1"/>
      <dgm:spPr/>
      <dgm:t>
        <a:bodyPr/>
        <a:lstStyle/>
        <a:p>
          <a:r>
            <a:rPr lang="en-GB" sz="1800" dirty="0"/>
            <a:t>Manufacturing</a:t>
          </a:r>
          <a:endParaRPr lang="en-GB" sz="1600" dirty="0"/>
        </a:p>
      </dgm:t>
    </dgm:pt>
    <dgm:pt modelId="{7BBE5FA4-540F-584E-8B3B-344DEB3B5554}" type="parTrans" cxnId="{80861527-E2AF-AF4D-A028-8981729003ED}">
      <dgm:prSet/>
      <dgm:spPr/>
      <dgm:t>
        <a:bodyPr/>
        <a:lstStyle/>
        <a:p>
          <a:endParaRPr lang="en-GB"/>
        </a:p>
      </dgm:t>
    </dgm:pt>
    <dgm:pt modelId="{61235B98-0FE2-CA46-A372-4880CD65589F}" type="sibTrans" cxnId="{80861527-E2AF-AF4D-A028-8981729003ED}">
      <dgm:prSet/>
      <dgm:spPr/>
      <dgm:t>
        <a:bodyPr/>
        <a:lstStyle/>
        <a:p>
          <a:endParaRPr lang="en-GB"/>
        </a:p>
      </dgm:t>
    </dgm:pt>
    <dgm:pt modelId="{683B34B6-E94E-B141-A52B-6FB5A46A430D}">
      <dgm:prSet phldrT="[Text]" custT="1"/>
      <dgm:spPr/>
      <dgm:t>
        <a:bodyPr/>
        <a:lstStyle/>
        <a:p>
          <a:r>
            <a:rPr lang="en-GB" sz="1800" dirty="0"/>
            <a:t>Sales</a:t>
          </a:r>
          <a:endParaRPr lang="en-GB" sz="1600" dirty="0"/>
        </a:p>
      </dgm:t>
    </dgm:pt>
    <dgm:pt modelId="{94ABC546-BFF3-7B43-A9D9-8699A6ADD1BE}" type="parTrans" cxnId="{CB6768E7-9EC1-F24F-BDAE-F2FEB4469DFA}">
      <dgm:prSet/>
      <dgm:spPr/>
      <dgm:t>
        <a:bodyPr/>
        <a:lstStyle/>
        <a:p>
          <a:endParaRPr lang="en-GB"/>
        </a:p>
      </dgm:t>
    </dgm:pt>
    <dgm:pt modelId="{3C47C389-A343-5C42-816B-496FCA41CD84}" type="sibTrans" cxnId="{CB6768E7-9EC1-F24F-BDAE-F2FEB4469DFA}">
      <dgm:prSet/>
      <dgm:spPr/>
      <dgm:t>
        <a:bodyPr/>
        <a:lstStyle/>
        <a:p>
          <a:endParaRPr lang="en-GB"/>
        </a:p>
      </dgm:t>
    </dgm:pt>
    <dgm:pt modelId="{AD54C6EA-AA91-3F4D-B8B7-F25FA858F213}" type="pres">
      <dgm:prSet presAssocID="{1F1B4B93-044A-5144-8D23-DC3B6A60ECB1}" presName="Name0" presStyleCnt="0">
        <dgm:presLayoutVars>
          <dgm:dir/>
          <dgm:resizeHandles val="exact"/>
        </dgm:presLayoutVars>
      </dgm:prSet>
      <dgm:spPr/>
    </dgm:pt>
    <dgm:pt modelId="{EC2A72D3-4B0E-504B-99CE-41EC2E41C5BF}" type="pres">
      <dgm:prSet presAssocID="{7F46A0D2-EF38-494F-A7E4-8BE4D9A01C59}" presName="node" presStyleLbl="node1" presStyleIdx="0" presStyleCnt="4" custScaleX="79977" custScaleY="5909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F88FE9-C8B2-0E44-808C-AD31259EEDB9}" type="pres">
      <dgm:prSet presAssocID="{985B22CE-AC65-E648-BE84-1E11B5CBE1F4}" presName="sibTrans" presStyleLbl="sibTrans2D1" presStyleIdx="0" presStyleCnt="3"/>
      <dgm:spPr/>
      <dgm:t>
        <a:bodyPr/>
        <a:lstStyle/>
        <a:p>
          <a:endParaRPr lang="hu-HU"/>
        </a:p>
      </dgm:t>
    </dgm:pt>
    <dgm:pt modelId="{5270BD85-E149-544E-9F51-6F00C47EC71F}" type="pres">
      <dgm:prSet presAssocID="{985B22CE-AC65-E648-BE84-1E11B5CBE1F4}" presName="connectorText" presStyleLbl="sibTrans2D1" presStyleIdx="0" presStyleCnt="3"/>
      <dgm:spPr/>
      <dgm:t>
        <a:bodyPr/>
        <a:lstStyle/>
        <a:p>
          <a:endParaRPr lang="hu-HU"/>
        </a:p>
      </dgm:t>
    </dgm:pt>
    <dgm:pt modelId="{742946E2-8712-2346-9643-EADC7AE09118}" type="pres">
      <dgm:prSet presAssocID="{D9159A3C-887B-0043-BDE1-16789408E6F2}" presName="node" presStyleLbl="node1" presStyleIdx="1" presStyleCnt="4" custScaleX="92822" custScaleY="588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572AB2-BABB-594B-8FBA-EB63B72ED212}" type="pres">
      <dgm:prSet presAssocID="{B280A236-A4E7-994C-B555-F29C5FB4C6EF}" presName="sibTrans" presStyleLbl="sibTrans2D1" presStyleIdx="1" presStyleCnt="3"/>
      <dgm:spPr/>
      <dgm:t>
        <a:bodyPr/>
        <a:lstStyle/>
        <a:p>
          <a:endParaRPr lang="hu-HU"/>
        </a:p>
      </dgm:t>
    </dgm:pt>
    <dgm:pt modelId="{DA8D6D2C-7EBF-C64A-8351-945C8441E495}" type="pres">
      <dgm:prSet presAssocID="{B280A236-A4E7-994C-B555-F29C5FB4C6EF}" presName="connectorText" presStyleLbl="sibTrans2D1" presStyleIdx="1" presStyleCnt="3"/>
      <dgm:spPr/>
      <dgm:t>
        <a:bodyPr/>
        <a:lstStyle/>
        <a:p>
          <a:endParaRPr lang="hu-HU"/>
        </a:p>
      </dgm:t>
    </dgm:pt>
    <dgm:pt modelId="{E5B14332-61F9-AF4B-8C9E-C543D11B90F9}" type="pres">
      <dgm:prSet presAssocID="{FC95ED3D-2BA3-F542-A5F3-6FA67B95567E}" presName="node" presStyleLbl="node1" presStyleIdx="2" presStyleCnt="4" custScaleX="113732" custScaleY="6262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CF6529-A50D-DF4C-B9EF-01C6D7691E46}" type="pres">
      <dgm:prSet presAssocID="{61235B98-0FE2-CA46-A372-4880CD65589F}" presName="sibTrans" presStyleLbl="sibTrans2D1" presStyleIdx="2" presStyleCnt="3"/>
      <dgm:spPr/>
      <dgm:t>
        <a:bodyPr/>
        <a:lstStyle/>
        <a:p>
          <a:endParaRPr lang="hu-HU"/>
        </a:p>
      </dgm:t>
    </dgm:pt>
    <dgm:pt modelId="{7A82CE04-C285-D646-A277-988DAFA5526D}" type="pres">
      <dgm:prSet presAssocID="{61235B98-0FE2-CA46-A372-4880CD65589F}" presName="connectorText" presStyleLbl="sibTrans2D1" presStyleIdx="2" presStyleCnt="3"/>
      <dgm:spPr/>
      <dgm:t>
        <a:bodyPr/>
        <a:lstStyle/>
        <a:p>
          <a:endParaRPr lang="hu-HU"/>
        </a:p>
      </dgm:t>
    </dgm:pt>
    <dgm:pt modelId="{9365FA94-1E87-634F-B50B-B88E260AEA05}" type="pres">
      <dgm:prSet presAssocID="{683B34B6-E94E-B141-A52B-6FB5A46A430D}" presName="node" presStyleLbl="node1" presStyleIdx="3" presStyleCnt="4" custScaleX="93376" custScaleY="5994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C7DBA5D-BA68-4F49-8170-D494BDC8F9D4}" srcId="{1F1B4B93-044A-5144-8D23-DC3B6A60ECB1}" destId="{7F46A0D2-EF38-494F-A7E4-8BE4D9A01C59}" srcOrd="0" destOrd="0" parTransId="{1C781804-1CE0-DC40-AC00-9E5FB4F738FE}" sibTransId="{985B22CE-AC65-E648-BE84-1E11B5CBE1F4}"/>
    <dgm:cxn modelId="{4D03D7B4-CEF7-2749-8BDC-081877AA45F5}" type="presOf" srcId="{7F46A0D2-EF38-494F-A7E4-8BE4D9A01C59}" destId="{EC2A72D3-4B0E-504B-99CE-41EC2E41C5BF}" srcOrd="0" destOrd="0" presId="urn:microsoft.com/office/officeart/2005/8/layout/process1"/>
    <dgm:cxn modelId="{608098BA-3C68-144A-8CC4-B04CB21EF844}" srcId="{1F1B4B93-044A-5144-8D23-DC3B6A60ECB1}" destId="{D9159A3C-887B-0043-BDE1-16789408E6F2}" srcOrd="1" destOrd="0" parTransId="{8EA5F75A-950C-9448-879E-1AA5F1382AB9}" sibTransId="{B280A236-A4E7-994C-B555-F29C5FB4C6EF}"/>
    <dgm:cxn modelId="{0EEBCA3F-D6FD-9845-AAAE-7D62E4CA1C5A}" type="presOf" srcId="{985B22CE-AC65-E648-BE84-1E11B5CBE1F4}" destId="{CEF88FE9-C8B2-0E44-808C-AD31259EEDB9}" srcOrd="0" destOrd="0" presId="urn:microsoft.com/office/officeart/2005/8/layout/process1"/>
    <dgm:cxn modelId="{CB6768E7-9EC1-F24F-BDAE-F2FEB4469DFA}" srcId="{1F1B4B93-044A-5144-8D23-DC3B6A60ECB1}" destId="{683B34B6-E94E-B141-A52B-6FB5A46A430D}" srcOrd="3" destOrd="0" parTransId="{94ABC546-BFF3-7B43-A9D9-8699A6ADD1BE}" sibTransId="{3C47C389-A343-5C42-816B-496FCA41CD84}"/>
    <dgm:cxn modelId="{51F50D62-D309-F446-A897-3B367A7E6384}" type="presOf" srcId="{985B22CE-AC65-E648-BE84-1E11B5CBE1F4}" destId="{5270BD85-E149-544E-9F51-6F00C47EC71F}" srcOrd="1" destOrd="0" presId="urn:microsoft.com/office/officeart/2005/8/layout/process1"/>
    <dgm:cxn modelId="{3659FF2D-4493-5740-A7A4-50C992B11A8B}" type="presOf" srcId="{FC95ED3D-2BA3-F542-A5F3-6FA67B95567E}" destId="{E5B14332-61F9-AF4B-8C9E-C543D11B90F9}" srcOrd="0" destOrd="0" presId="urn:microsoft.com/office/officeart/2005/8/layout/process1"/>
    <dgm:cxn modelId="{89DB765B-D3EF-4645-B805-F63F855999CA}" type="presOf" srcId="{683B34B6-E94E-B141-A52B-6FB5A46A430D}" destId="{9365FA94-1E87-634F-B50B-B88E260AEA05}" srcOrd="0" destOrd="0" presId="urn:microsoft.com/office/officeart/2005/8/layout/process1"/>
    <dgm:cxn modelId="{124F0827-3C25-A147-A7DD-3688351184A4}" type="presOf" srcId="{61235B98-0FE2-CA46-A372-4880CD65589F}" destId="{7A82CE04-C285-D646-A277-988DAFA5526D}" srcOrd="1" destOrd="0" presId="urn:microsoft.com/office/officeart/2005/8/layout/process1"/>
    <dgm:cxn modelId="{80861527-E2AF-AF4D-A028-8981729003ED}" srcId="{1F1B4B93-044A-5144-8D23-DC3B6A60ECB1}" destId="{FC95ED3D-2BA3-F542-A5F3-6FA67B95567E}" srcOrd="2" destOrd="0" parTransId="{7BBE5FA4-540F-584E-8B3B-344DEB3B5554}" sibTransId="{61235B98-0FE2-CA46-A372-4880CD65589F}"/>
    <dgm:cxn modelId="{F8A16ED5-C8FD-A045-B5B6-48B6791FDDCB}" type="presOf" srcId="{D9159A3C-887B-0043-BDE1-16789408E6F2}" destId="{742946E2-8712-2346-9643-EADC7AE09118}" srcOrd="0" destOrd="0" presId="urn:microsoft.com/office/officeart/2005/8/layout/process1"/>
    <dgm:cxn modelId="{179E6584-2B2E-9B44-99C3-95B85285A07E}" type="presOf" srcId="{B280A236-A4E7-994C-B555-F29C5FB4C6EF}" destId="{8B572AB2-BABB-594B-8FBA-EB63B72ED212}" srcOrd="0" destOrd="0" presId="urn:microsoft.com/office/officeart/2005/8/layout/process1"/>
    <dgm:cxn modelId="{CF1CE843-5870-5D4C-A5F4-EA53F953AE98}" type="presOf" srcId="{B280A236-A4E7-994C-B555-F29C5FB4C6EF}" destId="{DA8D6D2C-7EBF-C64A-8351-945C8441E495}" srcOrd="1" destOrd="0" presId="urn:microsoft.com/office/officeart/2005/8/layout/process1"/>
    <dgm:cxn modelId="{9DA54932-21FA-9C4E-8709-A6BCA2250C42}" type="presOf" srcId="{1F1B4B93-044A-5144-8D23-DC3B6A60ECB1}" destId="{AD54C6EA-AA91-3F4D-B8B7-F25FA858F213}" srcOrd="0" destOrd="0" presId="urn:microsoft.com/office/officeart/2005/8/layout/process1"/>
    <dgm:cxn modelId="{12CE0FA4-2A60-EF48-8738-A1DACB1BC767}" type="presOf" srcId="{61235B98-0FE2-CA46-A372-4880CD65589F}" destId="{56CF6529-A50D-DF4C-B9EF-01C6D7691E46}" srcOrd="0" destOrd="0" presId="urn:microsoft.com/office/officeart/2005/8/layout/process1"/>
    <dgm:cxn modelId="{ADD08491-B5EB-7C44-94C1-A1514E3438B6}" type="presParOf" srcId="{AD54C6EA-AA91-3F4D-B8B7-F25FA858F213}" destId="{EC2A72D3-4B0E-504B-99CE-41EC2E41C5BF}" srcOrd="0" destOrd="0" presId="urn:microsoft.com/office/officeart/2005/8/layout/process1"/>
    <dgm:cxn modelId="{52F6D379-362C-E846-82A2-39DBDF040697}" type="presParOf" srcId="{AD54C6EA-AA91-3F4D-B8B7-F25FA858F213}" destId="{CEF88FE9-C8B2-0E44-808C-AD31259EEDB9}" srcOrd="1" destOrd="0" presId="urn:microsoft.com/office/officeart/2005/8/layout/process1"/>
    <dgm:cxn modelId="{BC44AFDC-5867-B042-BFD4-669B2881036C}" type="presParOf" srcId="{CEF88FE9-C8B2-0E44-808C-AD31259EEDB9}" destId="{5270BD85-E149-544E-9F51-6F00C47EC71F}" srcOrd="0" destOrd="0" presId="urn:microsoft.com/office/officeart/2005/8/layout/process1"/>
    <dgm:cxn modelId="{5333ACA5-5570-2645-B580-5AD876FE9E64}" type="presParOf" srcId="{AD54C6EA-AA91-3F4D-B8B7-F25FA858F213}" destId="{742946E2-8712-2346-9643-EADC7AE09118}" srcOrd="2" destOrd="0" presId="urn:microsoft.com/office/officeart/2005/8/layout/process1"/>
    <dgm:cxn modelId="{FC5B0B92-4800-0448-BF37-68C7B079BEDD}" type="presParOf" srcId="{AD54C6EA-AA91-3F4D-B8B7-F25FA858F213}" destId="{8B572AB2-BABB-594B-8FBA-EB63B72ED212}" srcOrd="3" destOrd="0" presId="urn:microsoft.com/office/officeart/2005/8/layout/process1"/>
    <dgm:cxn modelId="{C64ED0C5-D8A0-DC4A-B2B2-171926B3589F}" type="presParOf" srcId="{8B572AB2-BABB-594B-8FBA-EB63B72ED212}" destId="{DA8D6D2C-7EBF-C64A-8351-945C8441E495}" srcOrd="0" destOrd="0" presId="urn:microsoft.com/office/officeart/2005/8/layout/process1"/>
    <dgm:cxn modelId="{A6E353E4-7D90-2646-B2B7-F8CB640971AC}" type="presParOf" srcId="{AD54C6EA-AA91-3F4D-B8B7-F25FA858F213}" destId="{E5B14332-61F9-AF4B-8C9E-C543D11B90F9}" srcOrd="4" destOrd="0" presId="urn:microsoft.com/office/officeart/2005/8/layout/process1"/>
    <dgm:cxn modelId="{AF202437-41C3-DB4B-B621-E28C9611220E}" type="presParOf" srcId="{AD54C6EA-AA91-3F4D-B8B7-F25FA858F213}" destId="{56CF6529-A50D-DF4C-B9EF-01C6D7691E46}" srcOrd="5" destOrd="0" presId="urn:microsoft.com/office/officeart/2005/8/layout/process1"/>
    <dgm:cxn modelId="{E8AAAE3B-109B-304B-AC7E-2251D6D423B4}" type="presParOf" srcId="{56CF6529-A50D-DF4C-B9EF-01C6D7691E46}" destId="{7A82CE04-C285-D646-A277-988DAFA5526D}" srcOrd="0" destOrd="0" presId="urn:microsoft.com/office/officeart/2005/8/layout/process1"/>
    <dgm:cxn modelId="{0425F49D-3ECE-2348-A6D6-33115B6EED2E}" type="presParOf" srcId="{AD54C6EA-AA91-3F4D-B8B7-F25FA858F213}" destId="{9365FA94-1E87-634F-B50B-B88E260AEA0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B4B93-044A-5144-8D23-DC3B6A60ECB1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99766461-B8CD-4048-A278-810C5AA872DB}">
      <dgm:prSet phldrT="[Text]" custT="1"/>
      <dgm:spPr/>
      <dgm:t>
        <a:bodyPr/>
        <a:lstStyle/>
        <a:p>
          <a:r>
            <a:rPr lang="en-GB" sz="1800" dirty="0"/>
            <a:t>Basic research</a:t>
          </a:r>
        </a:p>
      </dgm:t>
    </dgm:pt>
    <dgm:pt modelId="{B247FE9D-8052-6941-BAAD-C2FB313E417D}" type="parTrans" cxnId="{96BA0415-CC25-6546-BA71-BF483D9971E5}">
      <dgm:prSet/>
      <dgm:spPr/>
      <dgm:t>
        <a:bodyPr/>
        <a:lstStyle/>
        <a:p>
          <a:endParaRPr lang="en-GB"/>
        </a:p>
      </dgm:t>
    </dgm:pt>
    <dgm:pt modelId="{1F6A2299-255B-B547-AB0C-D3EA0CC9BD13}" type="sibTrans" cxnId="{96BA0415-CC25-6546-BA71-BF483D9971E5}">
      <dgm:prSet/>
      <dgm:spPr/>
      <dgm:t>
        <a:bodyPr/>
        <a:lstStyle/>
        <a:p>
          <a:endParaRPr lang="en-GB"/>
        </a:p>
      </dgm:t>
    </dgm:pt>
    <dgm:pt modelId="{D9159A3C-887B-0043-BDE1-16789408E6F2}">
      <dgm:prSet phldrT="[Text]" custT="1"/>
      <dgm:spPr/>
      <dgm:t>
        <a:bodyPr/>
        <a:lstStyle/>
        <a:p>
          <a:r>
            <a:rPr lang="en-GB" sz="1800" dirty="0"/>
            <a:t>Design and engineering</a:t>
          </a:r>
        </a:p>
      </dgm:t>
    </dgm:pt>
    <dgm:pt modelId="{8EA5F75A-950C-9448-879E-1AA5F1382AB9}" type="parTrans" cxnId="{608098BA-3C68-144A-8CC4-B04CB21EF844}">
      <dgm:prSet/>
      <dgm:spPr/>
      <dgm:t>
        <a:bodyPr/>
        <a:lstStyle/>
        <a:p>
          <a:endParaRPr lang="en-GB"/>
        </a:p>
      </dgm:t>
    </dgm:pt>
    <dgm:pt modelId="{B280A236-A4E7-994C-B555-F29C5FB4C6EF}" type="sibTrans" cxnId="{608098BA-3C68-144A-8CC4-B04CB21EF844}">
      <dgm:prSet/>
      <dgm:spPr/>
      <dgm:t>
        <a:bodyPr/>
        <a:lstStyle/>
        <a:p>
          <a:endParaRPr lang="en-GB"/>
        </a:p>
      </dgm:t>
    </dgm:pt>
    <dgm:pt modelId="{FC95ED3D-2BA3-F542-A5F3-6FA67B95567E}">
      <dgm:prSet phldrT="[Text]" custT="1"/>
      <dgm:spPr/>
      <dgm:t>
        <a:bodyPr/>
        <a:lstStyle/>
        <a:p>
          <a:r>
            <a:rPr lang="en-GB" sz="1800" dirty="0"/>
            <a:t>Manufacturing</a:t>
          </a:r>
        </a:p>
      </dgm:t>
    </dgm:pt>
    <dgm:pt modelId="{7BBE5FA4-540F-584E-8B3B-344DEB3B5554}" type="parTrans" cxnId="{80861527-E2AF-AF4D-A028-8981729003ED}">
      <dgm:prSet/>
      <dgm:spPr/>
      <dgm:t>
        <a:bodyPr/>
        <a:lstStyle/>
        <a:p>
          <a:endParaRPr lang="en-GB"/>
        </a:p>
      </dgm:t>
    </dgm:pt>
    <dgm:pt modelId="{61235B98-0FE2-CA46-A372-4880CD65589F}" type="sibTrans" cxnId="{80861527-E2AF-AF4D-A028-8981729003ED}">
      <dgm:prSet/>
      <dgm:spPr/>
      <dgm:t>
        <a:bodyPr/>
        <a:lstStyle/>
        <a:p>
          <a:endParaRPr lang="en-GB"/>
        </a:p>
      </dgm:t>
    </dgm:pt>
    <dgm:pt modelId="{683B34B6-E94E-B141-A52B-6FB5A46A430D}">
      <dgm:prSet phldrT="[Text]" custT="1"/>
      <dgm:spPr/>
      <dgm:t>
        <a:bodyPr/>
        <a:lstStyle/>
        <a:p>
          <a:r>
            <a:rPr lang="en-GB" sz="1800" dirty="0"/>
            <a:t>Marketing</a:t>
          </a:r>
          <a:endParaRPr lang="en-GB" sz="1600" dirty="0"/>
        </a:p>
      </dgm:t>
    </dgm:pt>
    <dgm:pt modelId="{94ABC546-BFF3-7B43-A9D9-8699A6ADD1BE}" type="parTrans" cxnId="{CB6768E7-9EC1-F24F-BDAE-F2FEB4469DFA}">
      <dgm:prSet/>
      <dgm:spPr/>
      <dgm:t>
        <a:bodyPr/>
        <a:lstStyle/>
        <a:p>
          <a:endParaRPr lang="en-GB"/>
        </a:p>
      </dgm:t>
    </dgm:pt>
    <dgm:pt modelId="{3C47C389-A343-5C42-816B-496FCA41CD84}" type="sibTrans" cxnId="{CB6768E7-9EC1-F24F-BDAE-F2FEB4469DFA}">
      <dgm:prSet/>
      <dgm:spPr/>
      <dgm:t>
        <a:bodyPr/>
        <a:lstStyle/>
        <a:p>
          <a:endParaRPr lang="en-GB"/>
        </a:p>
      </dgm:t>
    </dgm:pt>
    <dgm:pt modelId="{C5F90644-1529-D24D-A0AE-D276BFA36560}">
      <dgm:prSet phldrT="[Text]" custT="1"/>
      <dgm:spPr/>
      <dgm:t>
        <a:bodyPr/>
        <a:lstStyle/>
        <a:p>
          <a:r>
            <a:rPr lang="en-GB" sz="1800" dirty="0"/>
            <a:t>Sales</a:t>
          </a:r>
          <a:endParaRPr lang="en-GB" sz="1600" dirty="0"/>
        </a:p>
      </dgm:t>
    </dgm:pt>
    <dgm:pt modelId="{10D4C0F7-886B-DE46-8F5D-65B046BD0098}" type="parTrans" cxnId="{0656AC1D-09E0-C44E-9977-79AF80AF8513}">
      <dgm:prSet/>
      <dgm:spPr/>
      <dgm:t>
        <a:bodyPr/>
        <a:lstStyle/>
        <a:p>
          <a:endParaRPr lang="en-GB"/>
        </a:p>
      </dgm:t>
    </dgm:pt>
    <dgm:pt modelId="{213C5E60-778C-194A-8AD2-9F57472ED9BC}" type="sibTrans" cxnId="{0656AC1D-09E0-C44E-9977-79AF80AF8513}">
      <dgm:prSet/>
      <dgm:spPr/>
      <dgm:t>
        <a:bodyPr/>
        <a:lstStyle/>
        <a:p>
          <a:endParaRPr lang="en-GB"/>
        </a:p>
      </dgm:t>
    </dgm:pt>
    <dgm:pt modelId="{AD54C6EA-AA91-3F4D-B8B7-F25FA858F213}" type="pres">
      <dgm:prSet presAssocID="{1F1B4B93-044A-5144-8D23-DC3B6A60ECB1}" presName="Name0" presStyleCnt="0">
        <dgm:presLayoutVars>
          <dgm:dir/>
          <dgm:resizeHandles val="exact"/>
        </dgm:presLayoutVars>
      </dgm:prSet>
      <dgm:spPr/>
    </dgm:pt>
    <dgm:pt modelId="{72E7716D-EDC5-0145-BD53-B3D9085D890E}" type="pres">
      <dgm:prSet presAssocID="{99766461-B8CD-4048-A278-810C5AA872DB}" presName="node" presStyleLbl="node1" presStyleIdx="0" presStyleCnt="5" custScaleX="56275" custScaleY="5982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DA3BFB-37FC-C840-AAE2-D7E4D9EC98F3}" type="pres">
      <dgm:prSet presAssocID="{1F6A2299-255B-B547-AB0C-D3EA0CC9BD13}" presName="sibTrans" presStyleLbl="sibTrans2D1" presStyleIdx="0" presStyleCnt="4"/>
      <dgm:spPr/>
      <dgm:t>
        <a:bodyPr/>
        <a:lstStyle/>
        <a:p>
          <a:endParaRPr lang="hu-HU"/>
        </a:p>
      </dgm:t>
    </dgm:pt>
    <dgm:pt modelId="{E059586A-5486-534F-9F08-969542C0E28D}" type="pres">
      <dgm:prSet presAssocID="{1F6A2299-255B-B547-AB0C-D3EA0CC9BD13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742946E2-8712-2346-9643-EADC7AE09118}" type="pres">
      <dgm:prSet presAssocID="{D9159A3C-887B-0043-BDE1-16789408E6F2}" presName="node" presStyleLbl="node1" presStyleIdx="1" presStyleCnt="5" custScaleX="79554" custScaleY="60063" custLinFactNeighborY="-123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572AB2-BABB-594B-8FBA-EB63B72ED212}" type="pres">
      <dgm:prSet presAssocID="{B280A236-A4E7-994C-B555-F29C5FB4C6EF}" presName="sibTrans" presStyleLbl="sibTrans2D1" presStyleIdx="1" presStyleCnt="4"/>
      <dgm:spPr/>
      <dgm:t>
        <a:bodyPr/>
        <a:lstStyle/>
        <a:p>
          <a:endParaRPr lang="hu-HU"/>
        </a:p>
      </dgm:t>
    </dgm:pt>
    <dgm:pt modelId="{DA8D6D2C-7EBF-C64A-8351-945C8441E495}" type="pres">
      <dgm:prSet presAssocID="{B280A236-A4E7-994C-B555-F29C5FB4C6EF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E5B14332-61F9-AF4B-8C9E-C543D11B90F9}" type="pres">
      <dgm:prSet presAssocID="{FC95ED3D-2BA3-F542-A5F3-6FA67B95567E}" presName="node" presStyleLbl="node1" presStyleIdx="2" presStyleCnt="5" custScaleX="90516" custScaleY="5911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CF6529-A50D-DF4C-B9EF-01C6D7691E46}" type="pres">
      <dgm:prSet presAssocID="{61235B98-0FE2-CA46-A372-4880CD65589F}" presName="sibTrans" presStyleLbl="sibTrans2D1" presStyleIdx="2" presStyleCnt="4"/>
      <dgm:spPr/>
      <dgm:t>
        <a:bodyPr/>
        <a:lstStyle/>
        <a:p>
          <a:endParaRPr lang="hu-HU"/>
        </a:p>
      </dgm:t>
    </dgm:pt>
    <dgm:pt modelId="{7A82CE04-C285-D646-A277-988DAFA5526D}" type="pres">
      <dgm:prSet presAssocID="{61235B98-0FE2-CA46-A372-4880CD65589F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9365FA94-1E87-634F-B50B-B88E260AEA05}" type="pres">
      <dgm:prSet presAssocID="{683B34B6-E94E-B141-A52B-6FB5A46A430D}" presName="node" presStyleLbl="node1" presStyleIdx="3" presStyleCnt="5" custScaleX="71394" custScaleY="6105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037563-159D-DC48-B68E-47916DF28FEC}" type="pres">
      <dgm:prSet presAssocID="{3C47C389-A343-5C42-816B-496FCA41CD84}" presName="sibTrans" presStyleLbl="sibTrans2D1" presStyleIdx="3" presStyleCnt="4"/>
      <dgm:spPr/>
      <dgm:t>
        <a:bodyPr/>
        <a:lstStyle/>
        <a:p>
          <a:endParaRPr lang="hu-HU"/>
        </a:p>
      </dgm:t>
    </dgm:pt>
    <dgm:pt modelId="{8920AC8F-CCC3-5740-9160-69C45E4E9116}" type="pres">
      <dgm:prSet presAssocID="{3C47C389-A343-5C42-816B-496FCA41CD84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84023B9D-753A-7341-A4CA-DA68AEE22265}" type="pres">
      <dgm:prSet presAssocID="{C5F90644-1529-D24D-A0AE-D276BFA36560}" presName="node" presStyleLbl="node1" presStyleIdx="4" presStyleCnt="5" custScaleX="42553" custScaleY="5650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56D6560-8483-944E-849C-135175598E32}" type="presOf" srcId="{1F6A2299-255B-B547-AB0C-D3EA0CC9BD13}" destId="{E059586A-5486-534F-9F08-969542C0E28D}" srcOrd="1" destOrd="0" presId="urn:microsoft.com/office/officeart/2005/8/layout/process1"/>
    <dgm:cxn modelId="{A78C3BCF-A1C8-4D4F-8100-0486735DAF5A}" type="presOf" srcId="{1F1B4B93-044A-5144-8D23-DC3B6A60ECB1}" destId="{AD54C6EA-AA91-3F4D-B8B7-F25FA858F213}" srcOrd="0" destOrd="0" presId="urn:microsoft.com/office/officeart/2005/8/layout/process1"/>
    <dgm:cxn modelId="{FB6D205D-9101-5449-9540-205D4F2E30EE}" type="presOf" srcId="{C5F90644-1529-D24D-A0AE-D276BFA36560}" destId="{84023B9D-753A-7341-A4CA-DA68AEE22265}" srcOrd="0" destOrd="0" presId="urn:microsoft.com/office/officeart/2005/8/layout/process1"/>
    <dgm:cxn modelId="{4854D7D0-A952-7C4B-BE35-91780EEF7AE0}" type="presOf" srcId="{B280A236-A4E7-994C-B555-F29C5FB4C6EF}" destId="{8B572AB2-BABB-594B-8FBA-EB63B72ED212}" srcOrd="0" destOrd="0" presId="urn:microsoft.com/office/officeart/2005/8/layout/process1"/>
    <dgm:cxn modelId="{CC0311A1-2441-234A-B7E0-CAF062C00070}" type="presOf" srcId="{61235B98-0FE2-CA46-A372-4880CD65589F}" destId="{7A82CE04-C285-D646-A277-988DAFA5526D}" srcOrd="1" destOrd="0" presId="urn:microsoft.com/office/officeart/2005/8/layout/process1"/>
    <dgm:cxn modelId="{608098BA-3C68-144A-8CC4-B04CB21EF844}" srcId="{1F1B4B93-044A-5144-8D23-DC3B6A60ECB1}" destId="{D9159A3C-887B-0043-BDE1-16789408E6F2}" srcOrd="1" destOrd="0" parTransId="{8EA5F75A-950C-9448-879E-1AA5F1382AB9}" sibTransId="{B280A236-A4E7-994C-B555-F29C5FB4C6EF}"/>
    <dgm:cxn modelId="{2555EC36-4B5F-FE41-A829-251EAD52A143}" type="presOf" srcId="{61235B98-0FE2-CA46-A372-4880CD65589F}" destId="{56CF6529-A50D-DF4C-B9EF-01C6D7691E46}" srcOrd="0" destOrd="0" presId="urn:microsoft.com/office/officeart/2005/8/layout/process1"/>
    <dgm:cxn modelId="{CB6768E7-9EC1-F24F-BDAE-F2FEB4469DFA}" srcId="{1F1B4B93-044A-5144-8D23-DC3B6A60ECB1}" destId="{683B34B6-E94E-B141-A52B-6FB5A46A430D}" srcOrd="3" destOrd="0" parTransId="{94ABC546-BFF3-7B43-A9D9-8699A6ADD1BE}" sibTransId="{3C47C389-A343-5C42-816B-496FCA41CD84}"/>
    <dgm:cxn modelId="{5ED08219-546E-6947-BA44-9B74860B43FC}" type="presOf" srcId="{3C47C389-A343-5C42-816B-496FCA41CD84}" destId="{9B037563-159D-DC48-B68E-47916DF28FEC}" srcOrd="0" destOrd="0" presId="urn:microsoft.com/office/officeart/2005/8/layout/process1"/>
    <dgm:cxn modelId="{C006F832-ED08-1B4E-AB3E-2FBF4E4DD700}" type="presOf" srcId="{D9159A3C-887B-0043-BDE1-16789408E6F2}" destId="{742946E2-8712-2346-9643-EADC7AE09118}" srcOrd="0" destOrd="0" presId="urn:microsoft.com/office/officeart/2005/8/layout/process1"/>
    <dgm:cxn modelId="{9F8B7F59-B2EF-5C4F-B16B-E4925CBCAEBE}" type="presOf" srcId="{3C47C389-A343-5C42-816B-496FCA41CD84}" destId="{8920AC8F-CCC3-5740-9160-69C45E4E9116}" srcOrd="1" destOrd="0" presId="urn:microsoft.com/office/officeart/2005/8/layout/process1"/>
    <dgm:cxn modelId="{4E8160C2-4960-FA4C-BA3E-F03CB1E92524}" type="presOf" srcId="{99766461-B8CD-4048-A278-810C5AA872DB}" destId="{72E7716D-EDC5-0145-BD53-B3D9085D890E}" srcOrd="0" destOrd="0" presId="urn:microsoft.com/office/officeart/2005/8/layout/process1"/>
    <dgm:cxn modelId="{0656AC1D-09E0-C44E-9977-79AF80AF8513}" srcId="{1F1B4B93-044A-5144-8D23-DC3B6A60ECB1}" destId="{C5F90644-1529-D24D-A0AE-D276BFA36560}" srcOrd="4" destOrd="0" parTransId="{10D4C0F7-886B-DE46-8F5D-65B046BD0098}" sibTransId="{213C5E60-778C-194A-8AD2-9F57472ED9BC}"/>
    <dgm:cxn modelId="{80861527-E2AF-AF4D-A028-8981729003ED}" srcId="{1F1B4B93-044A-5144-8D23-DC3B6A60ECB1}" destId="{FC95ED3D-2BA3-F542-A5F3-6FA67B95567E}" srcOrd="2" destOrd="0" parTransId="{7BBE5FA4-540F-584E-8B3B-344DEB3B5554}" sibTransId="{61235B98-0FE2-CA46-A372-4880CD65589F}"/>
    <dgm:cxn modelId="{C24C0C09-53BA-EC4B-A029-B11C207CAA53}" type="presOf" srcId="{1F6A2299-255B-B547-AB0C-D3EA0CC9BD13}" destId="{6DDA3BFB-37FC-C840-AAE2-D7E4D9EC98F3}" srcOrd="0" destOrd="0" presId="urn:microsoft.com/office/officeart/2005/8/layout/process1"/>
    <dgm:cxn modelId="{96BA0415-CC25-6546-BA71-BF483D9971E5}" srcId="{1F1B4B93-044A-5144-8D23-DC3B6A60ECB1}" destId="{99766461-B8CD-4048-A278-810C5AA872DB}" srcOrd="0" destOrd="0" parTransId="{B247FE9D-8052-6941-BAAD-C2FB313E417D}" sibTransId="{1F6A2299-255B-B547-AB0C-D3EA0CC9BD13}"/>
    <dgm:cxn modelId="{47B23BB3-2952-1A4E-9713-EADD6E8843F5}" type="presOf" srcId="{FC95ED3D-2BA3-F542-A5F3-6FA67B95567E}" destId="{E5B14332-61F9-AF4B-8C9E-C543D11B90F9}" srcOrd="0" destOrd="0" presId="urn:microsoft.com/office/officeart/2005/8/layout/process1"/>
    <dgm:cxn modelId="{8319241A-DF3E-894A-8DCB-24684AADAF96}" type="presOf" srcId="{B280A236-A4E7-994C-B555-F29C5FB4C6EF}" destId="{DA8D6D2C-7EBF-C64A-8351-945C8441E495}" srcOrd="1" destOrd="0" presId="urn:microsoft.com/office/officeart/2005/8/layout/process1"/>
    <dgm:cxn modelId="{938DA958-C620-2846-A959-51A5B169191F}" type="presOf" srcId="{683B34B6-E94E-B141-A52B-6FB5A46A430D}" destId="{9365FA94-1E87-634F-B50B-B88E260AEA05}" srcOrd="0" destOrd="0" presId="urn:microsoft.com/office/officeart/2005/8/layout/process1"/>
    <dgm:cxn modelId="{1120B87B-9454-F94B-B656-5E866E9B1112}" type="presParOf" srcId="{AD54C6EA-AA91-3F4D-B8B7-F25FA858F213}" destId="{72E7716D-EDC5-0145-BD53-B3D9085D890E}" srcOrd="0" destOrd="0" presId="urn:microsoft.com/office/officeart/2005/8/layout/process1"/>
    <dgm:cxn modelId="{06273BD4-A1B8-2546-AA51-18EA59056937}" type="presParOf" srcId="{AD54C6EA-AA91-3F4D-B8B7-F25FA858F213}" destId="{6DDA3BFB-37FC-C840-AAE2-D7E4D9EC98F3}" srcOrd="1" destOrd="0" presId="urn:microsoft.com/office/officeart/2005/8/layout/process1"/>
    <dgm:cxn modelId="{FAC5F236-1688-F942-853D-077498016EAA}" type="presParOf" srcId="{6DDA3BFB-37FC-C840-AAE2-D7E4D9EC98F3}" destId="{E059586A-5486-534F-9F08-969542C0E28D}" srcOrd="0" destOrd="0" presId="urn:microsoft.com/office/officeart/2005/8/layout/process1"/>
    <dgm:cxn modelId="{C23FBF3C-42C6-D24B-961E-A03F1AF340D1}" type="presParOf" srcId="{AD54C6EA-AA91-3F4D-B8B7-F25FA858F213}" destId="{742946E2-8712-2346-9643-EADC7AE09118}" srcOrd="2" destOrd="0" presId="urn:microsoft.com/office/officeart/2005/8/layout/process1"/>
    <dgm:cxn modelId="{9DCF11C3-CF60-9740-B648-2B5A86F1D456}" type="presParOf" srcId="{AD54C6EA-AA91-3F4D-B8B7-F25FA858F213}" destId="{8B572AB2-BABB-594B-8FBA-EB63B72ED212}" srcOrd="3" destOrd="0" presId="urn:microsoft.com/office/officeart/2005/8/layout/process1"/>
    <dgm:cxn modelId="{99D2049B-9DE9-F844-AF05-EA3CF8A178A9}" type="presParOf" srcId="{8B572AB2-BABB-594B-8FBA-EB63B72ED212}" destId="{DA8D6D2C-7EBF-C64A-8351-945C8441E495}" srcOrd="0" destOrd="0" presId="urn:microsoft.com/office/officeart/2005/8/layout/process1"/>
    <dgm:cxn modelId="{8E7A5F75-1942-C741-BE3D-28AA898CFBFC}" type="presParOf" srcId="{AD54C6EA-AA91-3F4D-B8B7-F25FA858F213}" destId="{E5B14332-61F9-AF4B-8C9E-C543D11B90F9}" srcOrd="4" destOrd="0" presId="urn:microsoft.com/office/officeart/2005/8/layout/process1"/>
    <dgm:cxn modelId="{DFECE784-0B7D-E74F-81EB-22567BBD4237}" type="presParOf" srcId="{AD54C6EA-AA91-3F4D-B8B7-F25FA858F213}" destId="{56CF6529-A50D-DF4C-B9EF-01C6D7691E46}" srcOrd="5" destOrd="0" presId="urn:microsoft.com/office/officeart/2005/8/layout/process1"/>
    <dgm:cxn modelId="{BCA0A4FE-DFD6-6E4B-8465-114493244E6F}" type="presParOf" srcId="{56CF6529-A50D-DF4C-B9EF-01C6D7691E46}" destId="{7A82CE04-C285-D646-A277-988DAFA5526D}" srcOrd="0" destOrd="0" presId="urn:microsoft.com/office/officeart/2005/8/layout/process1"/>
    <dgm:cxn modelId="{B30B2C2E-410C-9F4A-ABEF-2FFDFA06FBA1}" type="presParOf" srcId="{AD54C6EA-AA91-3F4D-B8B7-F25FA858F213}" destId="{9365FA94-1E87-634F-B50B-B88E260AEA05}" srcOrd="6" destOrd="0" presId="urn:microsoft.com/office/officeart/2005/8/layout/process1"/>
    <dgm:cxn modelId="{E08EABE0-C634-2F47-B28E-18867E7C0C93}" type="presParOf" srcId="{AD54C6EA-AA91-3F4D-B8B7-F25FA858F213}" destId="{9B037563-159D-DC48-B68E-47916DF28FEC}" srcOrd="7" destOrd="0" presId="urn:microsoft.com/office/officeart/2005/8/layout/process1"/>
    <dgm:cxn modelId="{91411834-FE93-0D47-A60C-7C998C8B5D49}" type="presParOf" srcId="{9B037563-159D-DC48-B68E-47916DF28FEC}" destId="{8920AC8F-CCC3-5740-9160-69C45E4E9116}" srcOrd="0" destOrd="0" presId="urn:microsoft.com/office/officeart/2005/8/layout/process1"/>
    <dgm:cxn modelId="{83C59DA9-3A34-FE48-A99D-82B19E62AC05}" type="presParOf" srcId="{AD54C6EA-AA91-3F4D-B8B7-F25FA858F213}" destId="{84023B9D-753A-7341-A4CA-DA68AEE2226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1B4B93-044A-5144-8D23-DC3B6A60ECB1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99766461-B8CD-4048-A278-810C5AA872DB}">
      <dgm:prSet phldrT="[Text]" custT="1"/>
      <dgm:spPr/>
      <dgm:t>
        <a:bodyPr/>
        <a:lstStyle/>
        <a:p>
          <a:r>
            <a:rPr lang="en-GB" sz="1800" dirty="0"/>
            <a:t>Prompts, proposals</a:t>
          </a:r>
        </a:p>
      </dgm:t>
    </dgm:pt>
    <dgm:pt modelId="{B247FE9D-8052-6941-BAAD-C2FB313E417D}" type="parTrans" cxnId="{96BA0415-CC25-6546-BA71-BF483D9971E5}">
      <dgm:prSet/>
      <dgm:spPr/>
      <dgm:t>
        <a:bodyPr/>
        <a:lstStyle/>
        <a:p>
          <a:endParaRPr lang="en-GB"/>
        </a:p>
      </dgm:t>
    </dgm:pt>
    <dgm:pt modelId="{1F6A2299-255B-B547-AB0C-D3EA0CC9BD13}" type="sibTrans" cxnId="{96BA0415-CC25-6546-BA71-BF483D9971E5}">
      <dgm:prSet/>
      <dgm:spPr/>
      <dgm:t>
        <a:bodyPr/>
        <a:lstStyle/>
        <a:p>
          <a:endParaRPr lang="en-GB"/>
        </a:p>
      </dgm:t>
    </dgm:pt>
    <dgm:pt modelId="{D9159A3C-887B-0043-BDE1-16789408E6F2}">
      <dgm:prSet phldrT="[Text]" custT="1"/>
      <dgm:spPr/>
      <dgm:t>
        <a:bodyPr/>
        <a:lstStyle/>
        <a:p>
          <a:r>
            <a:rPr lang="en-GB" sz="1800" dirty="0"/>
            <a:t>Prototyping</a:t>
          </a:r>
        </a:p>
      </dgm:t>
    </dgm:pt>
    <dgm:pt modelId="{8EA5F75A-950C-9448-879E-1AA5F1382AB9}" type="parTrans" cxnId="{608098BA-3C68-144A-8CC4-B04CB21EF844}">
      <dgm:prSet/>
      <dgm:spPr/>
      <dgm:t>
        <a:bodyPr/>
        <a:lstStyle/>
        <a:p>
          <a:endParaRPr lang="en-GB"/>
        </a:p>
      </dgm:t>
    </dgm:pt>
    <dgm:pt modelId="{B280A236-A4E7-994C-B555-F29C5FB4C6EF}" type="sibTrans" cxnId="{608098BA-3C68-144A-8CC4-B04CB21EF844}">
      <dgm:prSet/>
      <dgm:spPr/>
      <dgm:t>
        <a:bodyPr/>
        <a:lstStyle/>
        <a:p>
          <a:endParaRPr lang="en-GB"/>
        </a:p>
      </dgm:t>
    </dgm:pt>
    <dgm:pt modelId="{FC95ED3D-2BA3-F542-A5F3-6FA67B95567E}">
      <dgm:prSet phldrT="[Text]" custT="1"/>
      <dgm:spPr/>
      <dgm:t>
        <a:bodyPr/>
        <a:lstStyle/>
        <a:p>
          <a:r>
            <a:rPr lang="en-GB" sz="1800" dirty="0"/>
            <a:t>Sustaining</a:t>
          </a:r>
        </a:p>
      </dgm:t>
    </dgm:pt>
    <dgm:pt modelId="{7BBE5FA4-540F-584E-8B3B-344DEB3B5554}" type="parTrans" cxnId="{80861527-E2AF-AF4D-A028-8981729003ED}">
      <dgm:prSet/>
      <dgm:spPr/>
      <dgm:t>
        <a:bodyPr/>
        <a:lstStyle/>
        <a:p>
          <a:endParaRPr lang="en-GB"/>
        </a:p>
      </dgm:t>
    </dgm:pt>
    <dgm:pt modelId="{61235B98-0FE2-CA46-A372-4880CD65589F}" type="sibTrans" cxnId="{80861527-E2AF-AF4D-A028-8981729003ED}">
      <dgm:prSet/>
      <dgm:spPr/>
      <dgm:t>
        <a:bodyPr/>
        <a:lstStyle/>
        <a:p>
          <a:endParaRPr lang="en-GB"/>
        </a:p>
      </dgm:t>
    </dgm:pt>
    <dgm:pt modelId="{683B34B6-E94E-B141-A52B-6FB5A46A430D}">
      <dgm:prSet phldrT="[Text]" custT="1"/>
      <dgm:spPr/>
      <dgm:t>
        <a:bodyPr/>
        <a:lstStyle/>
        <a:p>
          <a:r>
            <a:rPr lang="en-GB" sz="1800" dirty="0"/>
            <a:t>Scaling</a:t>
          </a:r>
          <a:endParaRPr lang="en-GB" sz="1600" dirty="0"/>
        </a:p>
      </dgm:t>
    </dgm:pt>
    <dgm:pt modelId="{94ABC546-BFF3-7B43-A9D9-8699A6ADD1BE}" type="parTrans" cxnId="{CB6768E7-9EC1-F24F-BDAE-F2FEB4469DFA}">
      <dgm:prSet/>
      <dgm:spPr/>
      <dgm:t>
        <a:bodyPr/>
        <a:lstStyle/>
        <a:p>
          <a:endParaRPr lang="en-GB"/>
        </a:p>
      </dgm:t>
    </dgm:pt>
    <dgm:pt modelId="{3C47C389-A343-5C42-816B-496FCA41CD84}" type="sibTrans" cxnId="{CB6768E7-9EC1-F24F-BDAE-F2FEB4469DFA}">
      <dgm:prSet/>
      <dgm:spPr/>
      <dgm:t>
        <a:bodyPr/>
        <a:lstStyle/>
        <a:p>
          <a:endParaRPr lang="en-GB"/>
        </a:p>
      </dgm:t>
    </dgm:pt>
    <dgm:pt modelId="{C5F90644-1529-D24D-A0AE-D276BFA36560}">
      <dgm:prSet phldrT="[Text]" custT="1"/>
      <dgm:spPr/>
      <dgm:t>
        <a:bodyPr/>
        <a:lstStyle/>
        <a:p>
          <a:r>
            <a:rPr lang="en-GB" sz="1800" dirty="0"/>
            <a:t>Systemic change</a:t>
          </a:r>
        </a:p>
      </dgm:t>
    </dgm:pt>
    <dgm:pt modelId="{10D4C0F7-886B-DE46-8F5D-65B046BD0098}" type="parTrans" cxnId="{0656AC1D-09E0-C44E-9977-79AF80AF8513}">
      <dgm:prSet/>
      <dgm:spPr/>
      <dgm:t>
        <a:bodyPr/>
        <a:lstStyle/>
        <a:p>
          <a:endParaRPr lang="en-GB"/>
        </a:p>
      </dgm:t>
    </dgm:pt>
    <dgm:pt modelId="{213C5E60-778C-194A-8AD2-9F57472ED9BC}" type="sibTrans" cxnId="{0656AC1D-09E0-C44E-9977-79AF80AF8513}">
      <dgm:prSet/>
      <dgm:spPr/>
      <dgm:t>
        <a:bodyPr/>
        <a:lstStyle/>
        <a:p>
          <a:endParaRPr lang="en-GB"/>
        </a:p>
      </dgm:t>
    </dgm:pt>
    <dgm:pt modelId="{AD54C6EA-AA91-3F4D-B8B7-F25FA858F213}" type="pres">
      <dgm:prSet presAssocID="{1F1B4B93-044A-5144-8D23-DC3B6A60ECB1}" presName="Name0" presStyleCnt="0">
        <dgm:presLayoutVars>
          <dgm:dir/>
          <dgm:resizeHandles val="exact"/>
        </dgm:presLayoutVars>
      </dgm:prSet>
      <dgm:spPr/>
    </dgm:pt>
    <dgm:pt modelId="{72E7716D-EDC5-0145-BD53-B3D9085D890E}" type="pres">
      <dgm:prSet presAssocID="{99766461-B8CD-4048-A278-810C5AA872DB}" presName="node" presStyleLbl="node1" presStyleIdx="0" presStyleCnt="5" custScaleX="56275" custScaleY="4379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DA3BFB-37FC-C840-AAE2-D7E4D9EC98F3}" type="pres">
      <dgm:prSet presAssocID="{1F6A2299-255B-B547-AB0C-D3EA0CC9BD13}" presName="sibTrans" presStyleLbl="sibTrans2D1" presStyleIdx="0" presStyleCnt="4"/>
      <dgm:spPr/>
      <dgm:t>
        <a:bodyPr/>
        <a:lstStyle/>
        <a:p>
          <a:endParaRPr lang="hu-HU"/>
        </a:p>
      </dgm:t>
    </dgm:pt>
    <dgm:pt modelId="{E059586A-5486-534F-9F08-969542C0E28D}" type="pres">
      <dgm:prSet presAssocID="{1F6A2299-255B-B547-AB0C-D3EA0CC9BD13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742946E2-8712-2346-9643-EADC7AE09118}" type="pres">
      <dgm:prSet presAssocID="{D9159A3C-887B-0043-BDE1-16789408E6F2}" presName="node" presStyleLbl="node1" presStyleIdx="1" presStyleCnt="5" custScaleX="56126" custScaleY="28509" custLinFactNeighborY="17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572AB2-BABB-594B-8FBA-EB63B72ED212}" type="pres">
      <dgm:prSet presAssocID="{B280A236-A4E7-994C-B555-F29C5FB4C6EF}" presName="sibTrans" presStyleLbl="sibTrans2D1" presStyleIdx="1" presStyleCnt="4"/>
      <dgm:spPr/>
      <dgm:t>
        <a:bodyPr/>
        <a:lstStyle/>
        <a:p>
          <a:endParaRPr lang="hu-HU"/>
        </a:p>
      </dgm:t>
    </dgm:pt>
    <dgm:pt modelId="{DA8D6D2C-7EBF-C64A-8351-945C8441E495}" type="pres">
      <dgm:prSet presAssocID="{B280A236-A4E7-994C-B555-F29C5FB4C6EF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E5B14332-61F9-AF4B-8C9E-C543D11B90F9}" type="pres">
      <dgm:prSet presAssocID="{FC95ED3D-2BA3-F542-A5F3-6FA67B95567E}" presName="node" presStyleLbl="node1" presStyleIdx="2" presStyleCnt="5" custScaleX="52731" custScaleY="2914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CF6529-A50D-DF4C-B9EF-01C6D7691E46}" type="pres">
      <dgm:prSet presAssocID="{61235B98-0FE2-CA46-A372-4880CD65589F}" presName="sibTrans" presStyleLbl="sibTrans2D1" presStyleIdx="2" presStyleCnt="4"/>
      <dgm:spPr/>
      <dgm:t>
        <a:bodyPr/>
        <a:lstStyle/>
        <a:p>
          <a:endParaRPr lang="hu-HU"/>
        </a:p>
      </dgm:t>
    </dgm:pt>
    <dgm:pt modelId="{7A82CE04-C285-D646-A277-988DAFA5526D}" type="pres">
      <dgm:prSet presAssocID="{61235B98-0FE2-CA46-A372-4880CD65589F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9365FA94-1E87-634F-B50B-B88E260AEA05}" type="pres">
      <dgm:prSet presAssocID="{683B34B6-E94E-B141-A52B-6FB5A46A430D}" presName="node" presStyleLbl="node1" presStyleIdx="3" presStyleCnt="5" custScaleX="39062" custScaleY="2914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037563-159D-DC48-B68E-47916DF28FEC}" type="pres">
      <dgm:prSet presAssocID="{3C47C389-A343-5C42-816B-496FCA41CD84}" presName="sibTrans" presStyleLbl="sibTrans2D1" presStyleIdx="3" presStyleCnt="4"/>
      <dgm:spPr/>
      <dgm:t>
        <a:bodyPr/>
        <a:lstStyle/>
        <a:p>
          <a:endParaRPr lang="hu-HU"/>
        </a:p>
      </dgm:t>
    </dgm:pt>
    <dgm:pt modelId="{8920AC8F-CCC3-5740-9160-69C45E4E9116}" type="pres">
      <dgm:prSet presAssocID="{3C47C389-A343-5C42-816B-496FCA41CD84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84023B9D-753A-7341-A4CA-DA68AEE22265}" type="pres">
      <dgm:prSet presAssocID="{C5F90644-1529-D24D-A0AE-D276BFA36560}" presName="node" presStyleLbl="node1" presStyleIdx="4" presStyleCnt="5" custScaleX="47625" custScaleY="45265" custLinFactNeighborY="293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56D6560-8483-944E-849C-135175598E32}" type="presOf" srcId="{1F6A2299-255B-B547-AB0C-D3EA0CC9BD13}" destId="{E059586A-5486-534F-9F08-969542C0E28D}" srcOrd="1" destOrd="0" presId="urn:microsoft.com/office/officeart/2005/8/layout/process1"/>
    <dgm:cxn modelId="{A78C3BCF-A1C8-4D4F-8100-0486735DAF5A}" type="presOf" srcId="{1F1B4B93-044A-5144-8D23-DC3B6A60ECB1}" destId="{AD54C6EA-AA91-3F4D-B8B7-F25FA858F213}" srcOrd="0" destOrd="0" presId="urn:microsoft.com/office/officeart/2005/8/layout/process1"/>
    <dgm:cxn modelId="{FB6D205D-9101-5449-9540-205D4F2E30EE}" type="presOf" srcId="{C5F90644-1529-D24D-A0AE-D276BFA36560}" destId="{84023B9D-753A-7341-A4CA-DA68AEE22265}" srcOrd="0" destOrd="0" presId="urn:microsoft.com/office/officeart/2005/8/layout/process1"/>
    <dgm:cxn modelId="{4854D7D0-A952-7C4B-BE35-91780EEF7AE0}" type="presOf" srcId="{B280A236-A4E7-994C-B555-F29C5FB4C6EF}" destId="{8B572AB2-BABB-594B-8FBA-EB63B72ED212}" srcOrd="0" destOrd="0" presId="urn:microsoft.com/office/officeart/2005/8/layout/process1"/>
    <dgm:cxn modelId="{CC0311A1-2441-234A-B7E0-CAF062C00070}" type="presOf" srcId="{61235B98-0FE2-CA46-A372-4880CD65589F}" destId="{7A82CE04-C285-D646-A277-988DAFA5526D}" srcOrd="1" destOrd="0" presId="urn:microsoft.com/office/officeart/2005/8/layout/process1"/>
    <dgm:cxn modelId="{608098BA-3C68-144A-8CC4-B04CB21EF844}" srcId="{1F1B4B93-044A-5144-8D23-DC3B6A60ECB1}" destId="{D9159A3C-887B-0043-BDE1-16789408E6F2}" srcOrd="1" destOrd="0" parTransId="{8EA5F75A-950C-9448-879E-1AA5F1382AB9}" sibTransId="{B280A236-A4E7-994C-B555-F29C5FB4C6EF}"/>
    <dgm:cxn modelId="{2555EC36-4B5F-FE41-A829-251EAD52A143}" type="presOf" srcId="{61235B98-0FE2-CA46-A372-4880CD65589F}" destId="{56CF6529-A50D-DF4C-B9EF-01C6D7691E46}" srcOrd="0" destOrd="0" presId="urn:microsoft.com/office/officeart/2005/8/layout/process1"/>
    <dgm:cxn modelId="{CB6768E7-9EC1-F24F-BDAE-F2FEB4469DFA}" srcId="{1F1B4B93-044A-5144-8D23-DC3B6A60ECB1}" destId="{683B34B6-E94E-B141-A52B-6FB5A46A430D}" srcOrd="3" destOrd="0" parTransId="{94ABC546-BFF3-7B43-A9D9-8699A6ADD1BE}" sibTransId="{3C47C389-A343-5C42-816B-496FCA41CD84}"/>
    <dgm:cxn modelId="{5ED08219-546E-6947-BA44-9B74860B43FC}" type="presOf" srcId="{3C47C389-A343-5C42-816B-496FCA41CD84}" destId="{9B037563-159D-DC48-B68E-47916DF28FEC}" srcOrd="0" destOrd="0" presId="urn:microsoft.com/office/officeart/2005/8/layout/process1"/>
    <dgm:cxn modelId="{C006F832-ED08-1B4E-AB3E-2FBF4E4DD700}" type="presOf" srcId="{D9159A3C-887B-0043-BDE1-16789408E6F2}" destId="{742946E2-8712-2346-9643-EADC7AE09118}" srcOrd="0" destOrd="0" presId="urn:microsoft.com/office/officeart/2005/8/layout/process1"/>
    <dgm:cxn modelId="{9F8B7F59-B2EF-5C4F-B16B-E4925CBCAEBE}" type="presOf" srcId="{3C47C389-A343-5C42-816B-496FCA41CD84}" destId="{8920AC8F-CCC3-5740-9160-69C45E4E9116}" srcOrd="1" destOrd="0" presId="urn:microsoft.com/office/officeart/2005/8/layout/process1"/>
    <dgm:cxn modelId="{4E8160C2-4960-FA4C-BA3E-F03CB1E92524}" type="presOf" srcId="{99766461-B8CD-4048-A278-810C5AA872DB}" destId="{72E7716D-EDC5-0145-BD53-B3D9085D890E}" srcOrd="0" destOrd="0" presId="urn:microsoft.com/office/officeart/2005/8/layout/process1"/>
    <dgm:cxn modelId="{0656AC1D-09E0-C44E-9977-79AF80AF8513}" srcId="{1F1B4B93-044A-5144-8D23-DC3B6A60ECB1}" destId="{C5F90644-1529-D24D-A0AE-D276BFA36560}" srcOrd="4" destOrd="0" parTransId="{10D4C0F7-886B-DE46-8F5D-65B046BD0098}" sibTransId="{213C5E60-778C-194A-8AD2-9F57472ED9BC}"/>
    <dgm:cxn modelId="{80861527-E2AF-AF4D-A028-8981729003ED}" srcId="{1F1B4B93-044A-5144-8D23-DC3B6A60ECB1}" destId="{FC95ED3D-2BA3-F542-A5F3-6FA67B95567E}" srcOrd="2" destOrd="0" parTransId="{7BBE5FA4-540F-584E-8B3B-344DEB3B5554}" sibTransId="{61235B98-0FE2-CA46-A372-4880CD65589F}"/>
    <dgm:cxn modelId="{C24C0C09-53BA-EC4B-A029-B11C207CAA53}" type="presOf" srcId="{1F6A2299-255B-B547-AB0C-D3EA0CC9BD13}" destId="{6DDA3BFB-37FC-C840-AAE2-D7E4D9EC98F3}" srcOrd="0" destOrd="0" presId="urn:microsoft.com/office/officeart/2005/8/layout/process1"/>
    <dgm:cxn modelId="{96BA0415-CC25-6546-BA71-BF483D9971E5}" srcId="{1F1B4B93-044A-5144-8D23-DC3B6A60ECB1}" destId="{99766461-B8CD-4048-A278-810C5AA872DB}" srcOrd="0" destOrd="0" parTransId="{B247FE9D-8052-6941-BAAD-C2FB313E417D}" sibTransId="{1F6A2299-255B-B547-AB0C-D3EA0CC9BD13}"/>
    <dgm:cxn modelId="{47B23BB3-2952-1A4E-9713-EADD6E8843F5}" type="presOf" srcId="{FC95ED3D-2BA3-F542-A5F3-6FA67B95567E}" destId="{E5B14332-61F9-AF4B-8C9E-C543D11B90F9}" srcOrd="0" destOrd="0" presId="urn:microsoft.com/office/officeart/2005/8/layout/process1"/>
    <dgm:cxn modelId="{8319241A-DF3E-894A-8DCB-24684AADAF96}" type="presOf" srcId="{B280A236-A4E7-994C-B555-F29C5FB4C6EF}" destId="{DA8D6D2C-7EBF-C64A-8351-945C8441E495}" srcOrd="1" destOrd="0" presId="urn:microsoft.com/office/officeart/2005/8/layout/process1"/>
    <dgm:cxn modelId="{938DA958-C620-2846-A959-51A5B169191F}" type="presOf" srcId="{683B34B6-E94E-B141-A52B-6FB5A46A430D}" destId="{9365FA94-1E87-634F-B50B-B88E260AEA05}" srcOrd="0" destOrd="0" presId="urn:microsoft.com/office/officeart/2005/8/layout/process1"/>
    <dgm:cxn modelId="{1120B87B-9454-F94B-B656-5E866E9B1112}" type="presParOf" srcId="{AD54C6EA-AA91-3F4D-B8B7-F25FA858F213}" destId="{72E7716D-EDC5-0145-BD53-B3D9085D890E}" srcOrd="0" destOrd="0" presId="urn:microsoft.com/office/officeart/2005/8/layout/process1"/>
    <dgm:cxn modelId="{06273BD4-A1B8-2546-AA51-18EA59056937}" type="presParOf" srcId="{AD54C6EA-AA91-3F4D-B8B7-F25FA858F213}" destId="{6DDA3BFB-37FC-C840-AAE2-D7E4D9EC98F3}" srcOrd="1" destOrd="0" presId="urn:microsoft.com/office/officeart/2005/8/layout/process1"/>
    <dgm:cxn modelId="{FAC5F236-1688-F942-853D-077498016EAA}" type="presParOf" srcId="{6DDA3BFB-37FC-C840-AAE2-D7E4D9EC98F3}" destId="{E059586A-5486-534F-9F08-969542C0E28D}" srcOrd="0" destOrd="0" presId="urn:microsoft.com/office/officeart/2005/8/layout/process1"/>
    <dgm:cxn modelId="{C23FBF3C-42C6-D24B-961E-A03F1AF340D1}" type="presParOf" srcId="{AD54C6EA-AA91-3F4D-B8B7-F25FA858F213}" destId="{742946E2-8712-2346-9643-EADC7AE09118}" srcOrd="2" destOrd="0" presId="urn:microsoft.com/office/officeart/2005/8/layout/process1"/>
    <dgm:cxn modelId="{9DCF11C3-CF60-9740-B648-2B5A86F1D456}" type="presParOf" srcId="{AD54C6EA-AA91-3F4D-B8B7-F25FA858F213}" destId="{8B572AB2-BABB-594B-8FBA-EB63B72ED212}" srcOrd="3" destOrd="0" presId="urn:microsoft.com/office/officeart/2005/8/layout/process1"/>
    <dgm:cxn modelId="{99D2049B-9DE9-F844-AF05-EA3CF8A178A9}" type="presParOf" srcId="{8B572AB2-BABB-594B-8FBA-EB63B72ED212}" destId="{DA8D6D2C-7EBF-C64A-8351-945C8441E495}" srcOrd="0" destOrd="0" presId="urn:microsoft.com/office/officeart/2005/8/layout/process1"/>
    <dgm:cxn modelId="{8E7A5F75-1942-C741-BE3D-28AA898CFBFC}" type="presParOf" srcId="{AD54C6EA-AA91-3F4D-B8B7-F25FA858F213}" destId="{E5B14332-61F9-AF4B-8C9E-C543D11B90F9}" srcOrd="4" destOrd="0" presId="urn:microsoft.com/office/officeart/2005/8/layout/process1"/>
    <dgm:cxn modelId="{DFECE784-0B7D-E74F-81EB-22567BBD4237}" type="presParOf" srcId="{AD54C6EA-AA91-3F4D-B8B7-F25FA858F213}" destId="{56CF6529-A50D-DF4C-B9EF-01C6D7691E46}" srcOrd="5" destOrd="0" presId="urn:microsoft.com/office/officeart/2005/8/layout/process1"/>
    <dgm:cxn modelId="{BCA0A4FE-DFD6-6E4B-8465-114493244E6F}" type="presParOf" srcId="{56CF6529-A50D-DF4C-B9EF-01C6D7691E46}" destId="{7A82CE04-C285-D646-A277-988DAFA5526D}" srcOrd="0" destOrd="0" presId="urn:microsoft.com/office/officeart/2005/8/layout/process1"/>
    <dgm:cxn modelId="{B30B2C2E-410C-9F4A-ABEF-2FFDFA06FBA1}" type="presParOf" srcId="{AD54C6EA-AA91-3F4D-B8B7-F25FA858F213}" destId="{9365FA94-1E87-634F-B50B-B88E260AEA05}" srcOrd="6" destOrd="0" presId="urn:microsoft.com/office/officeart/2005/8/layout/process1"/>
    <dgm:cxn modelId="{E08EABE0-C634-2F47-B28E-18867E7C0C93}" type="presParOf" srcId="{AD54C6EA-AA91-3F4D-B8B7-F25FA858F213}" destId="{9B037563-159D-DC48-B68E-47916DF28FEC}" srcOrd="7" destOrd="0" presId="urn:microsoft.com/office/officeart/2005/8/layout/process1"/>
    <dgm:cxn modelId="{91411834-FE93-0D47-A60C-7C998C8B5D49}" type="presParOf" srcId="{9B037563-159D-DC48-B68E-47916DF28FEC}" destId="{8920AC8F-CCC3-5740-9160-69C45E4E9116}" srcOrd="0" destOrd="0" presId="urn:microsoft.com/office/officeart/2005/8/layout/process1"/>
    <dgm:cxn modelId="{83C59DA9-3A34-FE48-A99D-82B19E62AC05}" type="presParOf" srcId="{AD54C6EA-AA91-3F4D-B8B7-F25FA858F213}" destId="{84023B9D-753A-7341-A4CA-DA68AEE2226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1B4B93-044A-5144-8D23-DC3B6A60ECB1}" type="doc">
      <dgm:prSet loTypeId="urn:microsoft.com/office/officeart/2005/8/layout/bProcess3" loCatId="" qsTypeId="urn:microsoft.com/office/officeart/2005/8/quickstyle/simple4" qsCatId="simple" csTypeId="urn:microsoft.com/office/officeart/2005/8/colors/accent1_2" csCatId="accent1" phldr="1"/>
      <dgm:spPr/>
    </dgm:pt>
    <dgm:pt modelId="{99766461-B8CD-4048-A278-810C5AA872DB}">
      <dgm:prSet phldrT="[Text]" custT="1"/>
      <dgm:spPr/>
      <dgm:t>
        <a:bodyPr/>
        <a:lstStyle/>
        <a:p>
          <a:pPr algn="ctr"/>
          <a:r>
            <a:rPr lang="en-GB" sz="1800" dirty="0"/>
            <a:t>Idea generation</a:t>
          </a:r>
        </a:p>
      </dgm:t>
    </dgm:pt>
    <dgm:pt modelId="{B247FE9D-8052-6941-BAAD-C2FB313E417D}" type="parTrans" cxnId="{96BA0415-CC25-6546-BA71-BF483D9971E5}">
      <dgm:prSet/>
      <dgm:spPr/>
      <dgm:t>
        <a:bodyPr/>
        <a:lstStyle/>
        <a:p>
          <a:pPr algn="ctr"/>
          <a:endParaRPr lang="en-GB"/>
        </a:p>
      </dgm:t>
    </dgm:pt>
    <dgm:pt modelId="{1F6A2299-255B-B547-AB0C-D3EA0CC9BD13}" type="sibTrans" cxnId="{96BA0415-CC25-6546-BA71-BF483D9971E5}">
      <dgm:prSet/>
      <dgm:spPr/>
      <dgm:t>
        <a:bodyPr/>
        <a:lstStyle/>
        <a:p>
          <a:pPr algn="ctr"/>
          <a:endParaRPr lang="en-GB"/>
        </a:p>
      </dgm:t>
    </dgm:pt>
    <dgm:pt modelId="{D9159A3C-887B-0043-BDE1-16789408E6F2}">
      <dgm:prSet phldrT="[Text]" custT="1"/>
      <dgm:spPr/>
      <dgm:t>
        <a:bodyPr/>
        <a:lstStyle/>
        <a:p>
          <a:pPr algn="ctr"/>
          <a:r>
            <a:rPr lang="en-GB" sz="1800" noProof="0" dirty="0"/>
            <a:t>Creation of</a:t>
          </a:r>
        </a:p>
        <a:p>
          <a:pPr algn="ctr"/>
          <a:r>
            <a:rPr lang="en-GB" sz="1800" noProof="0" dirty="0"/>
            <a:t>experimental space</a:t>
          </a:r>
        </a:p>
      </dgm:t>
    </dgm:pt>
    <dgm:pt modelId="{8EA5F75A-950C-9448-879E-1AA5F1382AB9}" type="parTrans" cxnId="{608098BA-3C68-144A-8CC4-B04CB21EF844}">
      <dgm:prSet/>
      <dgm:spPr/>
      <dgm:t>
        <a:bodyPr/>
        <a:lstStyle/>
        <a:p>
          <a:pPr algn="ctr"/>
          <a:endParaRPr lang="en-GB"/>
        </a:p>
      </dgm:t>
    </dgm:pt>
    <dgm:pt modelId="{B280A236-A4E7-994C-B555-F29C5FB4C6EF}" type="sibTrans" cxnId="{608098BA-3C68-144A-8CC4-B04CB21EF844}">
      <dgm:prSet/>
      <dgm:spPr/>
      <dgm:t>
        <a:bodyPr/>
        <a:lstStyle/>
        <a:p>
          <a:pPr algn="ctr"/>
          <a:endParaRPr lang="en-GB"/>
        </a:p>
      </dgm:t>
    </dgm:pt>
    <dgm:pt modelId="{FC95ED3D-2BA3-F542-A5F3-6FA67B95567E}">
      <dgm:prSet phldrT="[Text]" custT="1"/>
      <dgm:spPr/>
      <dgm:t>
        <a:bodyPr/>
        <a:lstStyle/>
        <a:p>
          <a:pPr algn="ctr"/>
          <a:r>
            <a:rPr lang="en-GB" sz="1800" noProof="0" dirty="0"/>
            <a:t>Demonstrator</a:t>
          </a:r>
        </a:p>
      </dgm:t>
    </dgm:pt>
    <dgm:pt modelId="{7BBE5FA4-540F-584E-8B3B-344DEB3B5554}" type="parTrans" cxnId="{80861527-E2AF-AF4D-A028-8981729003ED}">
      <dgm:prSet/>
      <dgm:spPr/>
      <dgm:t>
        <a:bodyPr/>
        <a:lstStyle/>
        <a:p>
          <a:pPr algn="ctr"/>
          <a:endParaRPr lang="en-GB"/>
        </a:p>
      </dgm:t>
    </dgm:pt>
    <dgm:pt modelId="{61235B98-0FE2-CA46-A372-4880CD65589F}" type="sibTrans" cxnId="{80861527-E2AF-AF4D-A028-8981729003ED}">
      <dgm:prSet/>
      <dgm:spPr/>
      <dgm:t>
        <a:bodyPr/>
        <a:lstStyle/>
        <a:p>
          <a:pPr algn="ctr"/>
          <a:endParaRPr lang="en-GB"/>
        </a:p>
      </dgm:t>
    </dgm:pt>
    <dgm:pt modelId="{683B34B6-E94E-B141-A52B-6FB5A46A430D}">
      <dgm:prSet phldrT="[Text]" custT="1"/>
      <dgm:spPr/>
      <dgm:t>
        <a:bodyPr/>
        <a:lstStyle/>
        <a:p>
          <a:pPr algn="ctr"/>
          <a:r>
            <a:rPr lang="hu-HU" sz="1800" dirty="0"/>
            <a:t>Decision </a:t>
          </a:r>
          <a:r>
            <a:rPr lang="en-GB" sz="1800" noProof="0" dirty="0"/>
            <a:t>to expand</a:t>
          </a:r>
        </a:p>
      </dgm:t>
    </dgm:pt>
    <dgm:pt modelId="{94ABC546-BFF3-7B43-A9D9-8699A6ADD1BE}" type="parTrans" cxnId="{CB6768E7-9EC1-F24F-BDAE-F2FEB4469DFA}">
      <dgm:prSet/>
      <dgm:spPr/>
      <dgm:t>
        <a:bodyPr/>
        <a:lstStyle/>
        <a:p>
          <a:pPr algn="ctr"/>
          <a:endParaRPr lang="en-GB"/>
        </a:p>
      </dgm:t>
    </dgm:pt>
    <dgm:pt modelId="{3C47C389-A343-5C42-816B-496FCA41CD84}" type="sibTrans" cxnId="{CB6768E7-9EC1-F24F-BDAE-F2FEB4469DFA}">
      <dgm:prSet/>
      <dgm:spPr/>
      <dgm:t>
        <a:bodyPr/>
        <a:lstStyle/>
        <a:p>
          <a:pPr algn="ctr"/>
          <a:endParaRPr lang="en-GB"/>
        </a:p>
      </dgm:t>
    </dgm:pt>
    <dgm:pt modelId="{C5F90644-1529-D24D-A0AE-D276BFA36560}">
      <dgm:prSet phldrT="[Text]" custT="1"/>
      <dgm:spPr/>
      <dgm:t>
        <a:bodyPr/>
        <a:lstStyle/>
        <a:p>
          <a:pPr algn="ctr"/>
          <a:r>
            <a:rPr lang="en-GB" sz="1800" dirty="0"/>
            <a:t>Support coalition</a:t>
          </a:r>
        </a:p>
      </dgm:t>
    </dgm:pt>
    <dgm:pt modelId="{10D4C0F7-886B-DE46-8F5D-65B046BD0098}" type="parTrans" cxnId="{0656AC1D-09E0-C44E-9977-79AF80AF8513}">
      <dgm:prSet/>
      <dgm:spPr/>
      <dgm:t>
        <a:bodyPr/>
        <a:lstStyle/>
        <a:p>
          <a:pPr algn="ctr"/>
          <a:endParaRPr lang="en-GB"/>
        </a:p>
      </dgm:t>
    </dgm:pt>
    <dgm:pt modelId="{213C5E60-778C-194A-8AD2-9F57472ED9BC}" type="sibTrans" cxnId="{0656AC1D-09E0-C44E-9977-79AF80AF8513}">
      <dgm:prSet/>
      <dgm:spPr/>
      <dgm:t>
        <a:bodyPr/>
        <a:lstStyle/>
        <a:p>
          <a:pPr algn="ctr"/>
          <a:endParaRPr lang="en-GB"/>
        </a:p>
      </dgm:t>
    </dgm:pt>
    <dgm:pt modelId="{C1C0B6D0-8169-8543-932C-38C9BFDB2658}">
      <dgm:prSet phldrT="[Text]" custT="1"/>
      <dgm:spPr/>
      <dgm:t>
        <a:bodyPr/>
        <a:lstStyle/>
        <a:p>
          <a:pPr algn="ctr"/>
          <a:r>
            <a:rPr lang="en-GB" sz="1800" dirty="0"/>
            <a:t>Codification</a:t>
          </a:r>
          <a:endParaRPr lang="en-GB" sz="1600" dirty="0"/>
        </a:p>
      </dgm:t>
    </dgm:pt>
    <dgm:pt modelId="{88A09AAB-BEE1-F54F-A436-C9E683241CF8}" type="parTrans" cxnId="{004FF84A-5021-4D40-AD76-086201257FD4}">
      <dgm:prSet/>
      <dgm:spPr/>
      <dgm:t>
        <a:bodyPr/>
        <a:lstStyle/>
        <a:p>
          <a:pPr algn="ctr"/>
          <a:endParaRPr lang="en-US"/>
        </a:p>
      </dgm:t>
    </dgm:pt>
    <dgm:pt modelId="{DC2151E7-53FA-5A40-BED7-98D02010610A}" type="sibTrans" cxnId="{004FF84A-5021-4D40-AD76-086201257FD4}">
      <dgm:prSet/>
      <dgm:spPr/>
      <dgm:t>
        <a:bodyPr/>
        <a:lstStyle/>
        <a:p>
          <a:pPr algn="ctr"/>
          <a:endParaRPr lang="en-US"/>
        </a:p>
      </dgm:t>
    </dgm:pt>
    <dgm:pt modelId="{B585AFB4-A7F2-4B4B-8E85-44BE14555CD8}">
      <dgm:prSet phldrT="[Text]" custT="1"/>
      <dgm:spPr/>
      <dgm:t>
        <a:bodyPr/>
        <a:lstStyle/>
        <a:p>
          <a:pPr algn="ctr"/>
          <a:r>
            <a:rPr lang="en-GB" sz="1800" dirty="0"/>
            <a:t>Diffusion</a:t>
          </a:r>
        </a:p>
      </dgm:t>
    </dgm:pt>
    <dgm:pt modelId="{85013E86-C9B0-5F44-AE7F-08E34A388179}" type="parTrans" cxnId="{ED014ED3-17EF-4F44-9912-0DD0A9D11937}">
      <dgm:prSet/>
      <dgm:spPr/>
      <dgm:t>
        <a:bodyPr/>
        <a:lstStyle/>
        <a:p>
          <a:pPr algn="ctr"/>
          <a:endParaRPr lang="en-US"/>
        </a:p>
      </dgm:t>
    </dgm:pt>
    <dgm:pt modelId="{4630D061-9764-5E46-9B97-CC9AD9BC64E7}" type="sibTrans" cxnId="{ED014ED3-17EF-4F44-9912-0DD0A9D11937}">
      <dgm:prSet/>
      <dgm:spPr/>
      <dgm:t>
        <a:bodyPr/>
        <a:lstStyle/>
        <a:p>
          <a:pPr algn="ctr"/>
          <a:endParaRPr lang="en-US"/>
        </a:p>
      </dgm:t>
    </dgm:pt>
    <dgm:pt modelId="{12796A65-9718-A94A-96F5-90CF2B511C3D}" type="pres">
      <dgm:prSet presAssocID="{1F1B4B93-044A-5144-8D23-DC3B6A60ECB1}" presName="Name0" presStyleCnt="0">
        <dgm:presLayoutVars>
          <dgm:dir/>
          <dgm:resizeHandles val="exact"/>
        </dgm:presLayoutVars>
      </dgm:prSet>
      <dgm:spPr/>
    </dgm:pt>
    <dgm:pt modelId="{F220C801-D8FF-4A44-BFAA-D3A9123F9449}" type="pres">
      <dgm:prSet presAssocID="{99766461-B8CD-4048-A278-810C5AA872DB}" presName="node" presStyleLbl="node1" presStyleIdx="0" presStyleCnt="7" custScaleY="64851" custLinFactNeighborX="-56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B0AB488-756F-1F49-9C76-5C943333AA1B}" type="pres">
      <dgm:prSet presAssocID="{1F6A2299-255B-B547-AB0C-D3EA0CC9BD13}" presName="sibTrans" presStyleLbl="sibTrans1D1" presStyleIdx="0" presStyleCnt="6"/>
      <dgm:spPr/>
      <dgm:t>
        <a:bodyPr/>
        <a:lstStyle/>
        <a:p>
          <a:endParaRPr lang="hu-HU"/>
        </a:p>
      </dgm:t>
    </dgm:pt>
    <dgm:pt modelId="{561AA62F-DCFA-8C44-AA91-45E5AED39808}" type="pres">
      <dgm:prSet presAssocID="{1F6A2299-255B-B547-AB0C-D3EA0CC9BD13}" presName="connectorText" presStyleLbl="sibTrans1D1" presStyleIdx="0" presStyleCnt="6"/>
      <dgm:spPr/>
      <dgm:t>
        <a:bodyPr/>
        <a:lstStyle/>
        <a:p>
          <a:endParaRPr lang="hu-HU"/>
        </a:p>
      </dgm:t>
    </dgm:pt>
    <dgm:pt modelId="{BFBB7FEC-C0D5-7843-9C73-A290606DDA55}" type="pres">
      <dgm:prSet presAssocID="{D9159A3C-887B-0043-BDE1-16789408E6F2}" presName="node" presStyleLbl="node1" presStyleIdx="1" presStyleCnt="7" custScaleY="61094" custLinFactNeighborY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E53B2B-9536-944C-B5FC-3EF0911C8C1D}" type="pres">
      <dgm:prSet presAssocID="{B280A236-A4E7-994C-B555-F29C5FB4C6EF}" presName="sibTrans" presStyleLbl="sibTrans1D1" presStyleIdx="1" presStyleCnt="6"/>
      <dgm:spPr/>
      <dgm:t>
        <a:bodyPr/>
        <a:lstStyle/>
        <a:p>
          <a:endParaRPr lang="hu-HU"/>
        </a:p>
      </dgm:t>
    </dgm:pt>
    <dgm:pt modelId="{B911C090-B276-2946-BD4A-65D73CE65304}" type="pres">
      <dgm:prSet presAssocID="{B280A236-A4E7-994C-B555-F29C5FB4C6EF}" presName="connectorText" presStyleLbl="sibTrans1D1" presStyleIdx="1" presStyleCnt="6"/>
      <dgm:spPr/>
      <dgm:t>
        <a:bodyPr/>
        <a:lstStyle/>
        <a:p>
          <a:endParaRPr lang="hu-HU"/>
        </a:p>
      </dgm:t>
    </dgm:pt>
    <dgm:pt modelId="{F965B7D3-5944-F746-AE4F-26A2EBC0A32B}" type="pres">
      <dgm:prSet presAssocID="{FC95ED3D-2BA3-F542-A5F3-6FA67B95567E}" presName="node" presStyleLbl="node1" presStyleIdx="2" presStyleCnt="7" custScaleY="5733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DBB3E3-1F59-FD48-97A4-F6A32D5B99AB}" type="pres">
      <dgm:prSet presAssocID="{61235B98-0FE2-CA46-A372-4880CD65589F}" presName="sibTrans" presStyleLbl="sibTrans1D1" presStyleIdx="2" presStyleCnt="6"/>
      <dgm:spPr/>
      <dgm:t>
        <a:bodyPr/>
        <a:lstStyle/>
        <a:p>
          <a:endParaRPr lang="hu-HU"/>
        </a:p>
      </dgm:t>
    </dgm:pt>
    <dgm:pt modelId="{7EC4AFDE-7D92-8344-BD8A-698F984816EB}" type="pres">
      <dgm:prSet presAssocID="{61235B98-0FE2-CA46-A372-4880CD65589F}" presName="connectorText" presStyleLbl="sibTrans1D1" presStyleIdx="2" presStyleCnt="6"/>
      <dgm:spPr/>
      <dgm:t>
        <a:bodyPr/>
        <a:lstStyle/>
        <a:p>
          <a:endParaRPr lang="hu-HU"/>
        </a:p>
      </dgm:t>
    </dgm:pt>
    <dgm:pt modelId="{3784CE87-4E8A-CE4E-9DEC-6AC3401B7168}" type="pres">
      <dgm:prSet presAssocID="{683B34B6-E94E-B141-A52B-6FB5A46A430D}" presName="node" presStyleLbl="node1" presStyleIdx="3" presStyleCnt="7" custScaleY="557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B3E17FC-C5D7-5546-B246-432A2464B26E}" type="pres">
      <dgm:prSet presAssocID="{3C47C389-A343-5C42-816B-496FCA41CD84}" presName="sibTrans" presStyleLbl="sibTrans1D1" presStyleIdx="3" presStyleCnt="6"/>
      <dgm:spPr/>
      <dgm:t>
        <a:bodyPr/>
        <a:lstStyle/>
        <a:p>
          <a:endParaRPr lang="hu-HU"/>
        </a:p>
      </dgm:t>
    </dgm:pt>
    <dgm:pt modelId="{AC97A5FA-A0E9-DA4A-94EB-DDBE331F3510}" type="pres">
      <dgm:prSet presAssocID="{3C47C389-A343-5C42-816B-496FCA41CD84}" presName="connectorText" presStyleLbl="sibTrans1D1" presStyleIdx="3" presStyleCnt="6"/>
      <dgm:spPr/>
      <dgm:t>
        <a:bodyPr/>
        <a:lstStyle/>
        <a:p>
          <a:endParaRPr lang="hu-HU"/>
        </a:p>
      </dgm:t>
    </dgm:pt>
    <dgm:pt modelId="{DDE04787-681C-D644-AB9D-E5AD8954A770}" type="pres">
      <dgm:prSet presAssocID="{C5F90644-1529-D24D-A0AE-D276BFA36560}" presName="node" presStyleLbl="node1" presStyleIdx="4" presStyleCnt="7" custScaleY="5439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CFDCCD-1463-9F4E-80F7-B47A277844CB}" type="pres">
      <dgm:prSet presAssocID="{213C5E60-778C-194A-8AD2-9F57472ED9BC}" presName="sibTrans" presStyleLbl="sibTrans1D1" presStyleIdx="4" presStyleCnt="6"/>
      <dgm:spPr/>
      <dgm:t>
        <a:bodyPr/>
        <a:lstStyle/>
        <a:p>
          <a:endParaRPr lang="hu-HU"/>
        </a:p>
      </dgm:t>
    </dgm:pt>
    <dgm:pt modelId="{6AA8B2AF-D0AD-F74E-8E58-7ECC7A18E3C8}" type="pres">
      <dgm:prSet presAssocID="{213C5E60-778C-194A-8AD2-9F57472ED9BC}" presName="connectorText" presStyleLbl="sibTrans1D1" presStyleIdx="4" presStyleCnt="6"/>
      <dgm:spPr/>
      <dgm:t>
        <a:bodyPr/>
        <a:lstStyle/>
        <a:p>
          <a:endParaRPr lang="hu-HU"/>
        </a:p>
      </dgm:t>
    </dgm:pt>
    <dgm:pt modelId="{CA633C37-3D31-5F49-9801-96E975F1D459}" type="pres">
      <dgm:prSet presAssocID="{C1C0B6D0-8169-8543-932C-38C9BFDB2658}" presName="node" presStyleLbl="node1" presStyleIdx="5" presStyleCnt="7" custScaleY="526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C60150-4866-4045-96DC-4C6685851E30}" type="pres">
      <dgm:prSet presAssocID="{DC2151E7-53FA-5A40-BED7-98D02010610A}" presName="sibTrans" presStyleLbl="sibTrans1D1" presStyleIdx="5" presStyleCnt="6"/>
      <dgm:spPr/>
      <dgm:t>
        <a:bodyPr/>
        <a:lstStyle/>
        <a:p>
          <a:endParaRPr lang="hu-HU"/>
        </a:p>
      </dgm:t>
    </dgm:pt>
    <dgm:pt modelId="{D408A18A-AF2F-784B-96D4-1DFE2A929518}" type="pres">
      <dgm:prSet presAssocID="{DC2151E7-53FA-5A40-BED7-98D02010610A}" presName="connectorText" presStyleLbl="sibTrans1D1" presStyleIdx="5" presStyleCnt="6"/>
      <dgm:spPr/>
      <dgm:t>
        <a:bodyPr/>
        <a:lstStyle/>
        <a:p>
          <a:endParaRPr lang="hu-HU"/>
        </a:p>
      </dgm:t>
    </dgm:pt>
    <dgm:pt modelId="{1C2976BC-D157-C14C-89B9-96D3E3B8C15E}" type="pres">
      <dgm:prSet presAssocID="{B585AFB4-A7F2-4B4B-8E85-44BE14555CD8}" presName="node" presStyleLbl="node1" presStyleIdx="6" presStyleCnt="7" custScaleY="526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6C2EDF5-CAEF-FC49-A50B-6253F3E5FCEE}" type="presOf" srcId="{213C5E60-778C-194A-8AD2-9F57472ED9BC}" destId="{FCCFDCCD-1463-9F4E-80F7-B47A277844CB}" srcOrd="0" destOrd="0" presId="urn:microsoft.com/office/officeart/2005/8/layout/bProcess3"/>
    <dgm:cxn modelId="{4C82AFAF-3619-0A4A-B833-E82209A6773C}" type="presOf" srcId="{99766461-B8CD-4048-A278-810C5AA872DB}" destId="{F220C801-D8FF-4A44-BFAA-D3A9123F9449}" srcOrd="0" destOrd="0" presId="urn:microsoft.com/office/officeart/2005/8/layout/bProcess3"/>
    <dgm:cxn modelId="{969F1008-F763-BD43-A1E3-A9ED23E40D85}" type="presOf" srcId="{DC2151E7-53FA-5A40-BED7-98D02010610A}" destId="{D408A18A-AF2F-784B-96D4-1DFE2A929518}" srcOrd="1" destOrd="0" presId="urn:microsoft.com/office/officeart/2005/8/layout/bProcess3"/>
    <dgm:cxn modelId="{696B73DF-31EC-0C44-9DCC-67F7B8114BEC}" type="presOf" srcId="{C1C0B6D0-8169-8543-932C-38C9BFDB2658}" destId="{CA633C37-3D31-5F49-9801-96E975F1D459}" srcOrd="0" destOrd="0" presId="urn:microsoft.com/office/officeart/2005/8/layout/bProcess3"/>
    <dgm:cxn modelId="{96BA0415-CC25-6546-BA71-BF483D9971E5}" srcId="{1F1B4B93-044A-5144-8D23-DC3B6A60ECB1}" destId="{99766461-B8CD-4048-A278-810C5AA872DB}" srcOrd="0" destOrd="0" parTransId="{B247FE9D-8052-6941-BAAD-C2FB313E417D}" sibTransId="{1F6A2299-255B-B547-AB0C-D3EA0CC9BD13}"/>
    <dgm:cxn modelId="{0656AC1D-09E0-C44E-9977-79AF80AF8513}" srcId="{1F1B4B93-044A-5144-8D23-DC3B6A60ECB1}" destId="{C5F90644-1529-D24D-A0AE-D276BFA36560}" srcOrd="4" destOrd="0" parTransId="{10D4C0F7-886B-DE46-8F5D-65B046BD0098}" sibTransId="{213C5E60-778C-194A-8AD2-9F57472ED9BC}"/>
    <dgm:cxn modelId="{EEFC86D0-8163-1E4D-8C11-F2C9FDF3E28D}" type="presOf" srcId="{3C47C389-A343-5C42-816B-496FCA41CD84}" destId="{2B3E17FC-C5D7-5546-B246-432A2464B26E}" srcOrd="0" destOrd="0" presId="urn:microsoft.com/office/officeart/2005/8/layout/bProcess3"/>
    <dgm:cxn modelId="{103AF75D-EA8F-C24D-BE1D-548D1A01772E}" type="presOf" srcId="{FC95ED3D-2BA3-F542-A5F3-6FA67B95567E}" destId="{F965B7D3-5944-F746-AE4F-26A2EBC0A32B}" srcOrd="0" destOrd="0" presId="urn:microsoft.com/office/officeart/2005/8/layout/bProcess3"/>
    <dgm:cxn modelId="{CB6768E7-9EC1-F24F-BDAE-F2FEB4469DFA}" srcId="{1F1B4B93-044A-5144-8D23-DC3B6A60ECB1}" destId="{683B34B6-E94E-B141-A52B-6FB5A46A430D}" srcOrd="3" destOrd="0" parTransId="{94ABC546-BFF3-7B43-A9D9-8699A6ADD1BE}" sibTransId="{3C47C389-A343-5C42-816B-496FCA41CD84}"/>
    <dgm:cxn modelId="{102A250F-8796-B648-B2BF-0EF947F8885F}" type="presOf" srcId="{683B34B6-E94E-B141-A52B-6FB5A46A430D}" destId="{3784CE87-4E8A-CE4E-9DEC-6AC3401B7168}" srcOrd="0" destOrd="0" presId="urn:microsoft.com/office/officeart/2005/8/layout/bProcess3"/>
    <dgm:cxn modelId="{C0736CA7-6CB7-EE44-809D-E2663B9964FD}" type="presOf" srcId="{3C47C389-A343-5C42-816B-496FCA41CD84}" destId="{AC97A5FA-A0E9-DA4A-94EB-DDBE331F3510}" srcOrd="1" destOrd="0" presId="urn:microsoft.com/office/officeart/2005/8/layout/bProcess3"/>
    <dgm:cxn modelId="{80861527-E2AF-AF4D-A028-8981729003ED}" srcId="{1F1B4B93-044A-5144-8D23-DC3B6A60ECB1}" destId="{FC95ED3D-2BA3-F542-A5F3-6FA67B95567E}" srcOrd="2" destOrd="0" parTransId="{7BBE5FA4-540F-584E-8B3B-344DEB3B5554}" sibTransId="{61235B98-0FE2-CA46-A372-4880CD65589F}"/>
    <dgm:cxn modelId="{608098BA-3C68-144A-8CC4-B04CB21EF844}" srcId="{1F1B4B93-044A-5144-8D23-DC3B6A60ECB1}" destId="{D9159A3C-887B-0043-BDE1-16789408E6F2}" srcOrd="1" destOrd="0" parTransId="{8EA5F75A-950C-9448-879E-1AA5F1382AB9}" sibTransId="{B280A236-A4E7-994C-B555-F29C5FB4C6EF}"/>
    <dgm:cxn modelId="{3A6D40C4-911F-DE4C-8652-C88EB8633241}" type="presOf" srcId="{B280A236-A4E7-994C-B555-F29C5FB4C6EF}" destId="{B911C090-B276-2946-BD4A-65D73CE65304}" srcOrd="1" destOrd="0" presId="urn:microsoft.com/office/officeart/2005/8/layout/bProcess3"/>
    <dgm:cxn modelId="{8FC5E45D-4048-9343-863C-11B3782F6A9B}" type="presOf" srcId="{B585AFB4-A7F2-4B4B-8E85-44BE14555CD8}" destId="{1C2976BC-D157-C14C-89B9-96D3E3B8C15E}" srcOrd="0" destOrd="0" presId="urn:microsoft.com/office/officeart/2005/8/layout/bProcess3"/>
    <dgm:cxn modelId="{004FF84A-5021-4D40-AD76-086201257FD4}" srcId="{1F1B4B93-044A-5144-8D23-DC3B6A60ECB1}" destId="{C1C0B6D0-8169-8543-932C-38C9BFDB2658}" srcOrd="5" destOrd="0" parTransId="{88A09AAB-BEE1-F54F-A436-C9E683241CF8}" sibTransId="{DC2151E7-53FA-5A40-BED7-98D02010610A}"/>
    <dgm:cxn modelId="{6B53FF5A-5820-ED4F-A9A2-0AE6B47A3EFA}" type="presOf" srcId="{B280A236-A4E7-994C-B555-F29C5FB4C6EF}" destId="{E6E53B2B-9536-944C-B5FC-3EF0911C8C1D}" srcOrd="0" destOrd="0" presId="urn:microsoft.com/office/officeart/2005/8/layout/bProcess3"/>
    <dgm:cxn modelId="{0E50F32E-691D-A44C-81AC-64130B919AB1}" type="presOf" srcId="{C5F90644-1529-D24D-A0AE-D276BFA36560}" destId="{DDE04787-681C-D644-AB9D-E5AD8954A770}" srcOrd="0" destOrd="0" presId="urn:microsoft.com/office/officeart/2005/8/layout/bProcess3"/>
    <dgm:cxn modelId="{A7B70761-052F-4B41-8CA5-E50F28EE3640}" type="presOf" srcId="{61235B98-0FE2-CA46-A372-4880CD65589F}" destId="{7EC4AFDE-7D92-8344-BD8A-698F984816EB}" srcOrd="1" destOrd="0" presId="urn:microsoft.com/office/officeart/2005/8/layout/bProcess3"/>
    <dgm:cxn modelId="{8C254EB9-74C7-D641-8A7B-0E9E91EE7F6D}" type="presOf" srcId="{1F6A2299-255B-B547-AB0C-D3EA0CC9BD13}" destId="{4B0AB488-756F-1F49-9C76-5C943333AA1B}" srcOrd="0" destOrd="0" presId="urn:microsoft.com/office/officeart/2005/8/layout/bProcess3"/>
    <dgm:cxn modelId="{B3D5E921-5F32-2544-934B-53C82A16495C}" type="presOf" srcId="{61235B98-0FE2-CA46-A372-4880CD65589F}" destId="{D8DBB3E3-1F59-FD48-97A4-F6A32D5B99AB}" srcOrd="0" destOrd="0" presId="urn:microsoft.com/office/officeart/2005/8/layout/bProcess3"/>
    <dgm:cxn modelId="{EA515699-2F12-124C-AD8D-E8875FCF8212}" type="presOf" srcId="{213C5E60-778C-194A-8AD2-9F57472ED9BC}" destId="{6AA8B2AF-D0AD-F74E-8E58-7ECC7A18E3C8}" srcOrd="1" destOrd="0" presId="urn:microsoft.com/office/officeart/2005/8/layout/bProcess3"/>
    <dgm:cxn modelId="{A8A5A5BF-1D36-C84E-966C-8844A46580F8}" type="presOf" srcId="{DC2151E7-53FA-5A40-BED7-98D02010610A}" destId="{EEC60150-4866-4045-96DC-4C6685851E30}" srcOrd="0" destOrd="0" presId="urn:microsoft.com/office/officeart/2005/8/layout/bProcess3"/>
    <dgm:cxn modelId="{ED014ED3-17EF-4F44-9912-0DD0A9D11937}" srcId="{1F1B4B93-044A-5144-8D23-DC3B6A60ECB1}" destId="{B585AFB4-A7F2-4B4B-8E85-44BE14555CD8}" srcOrd="6" destOrd="0" parTransId="{85013E86-C9B0-5F44-AE7F-08E34A388179}" sibTransId="{4630D061-9764-5E46-9B97-CC9AD9BC64E7}"/>
    <dgm:cxn modelId="{ADA98EAB-DE2A-AC41-B379-380BEEB66FCE}" type="presOf" srcId="{D9159A3C-887B-0043-BDE1-16789408E6F2}" destId="{BFBB7FEC-C0D5-7843-9C73-A290606DDA55}" srcOrd="0" destOrd="0" presId="urn:microsoft.com/office/officeart/2005/8/layout/bProcess3"/>
    <dgm:cxn modelId="{00F9BD40-6BD5-8241-8F75-82F2026B3A32}" type="presOf" srcId="{1F6A2299-255B-B547-AB0C-D3EA0CC9BD13}" destId="{561AA62F-DCFA-8C44-AA91-45E5AED39808}" srcOrd="1" destOrd="0" presId="urn:microsoft.com/office/officeart/2005/8/layout/bProcess3"/>
    <dgm:cxn modelId="{98260437-F936-DE44-96CE-D331ADB7B570}" type="presOf" srcId="{1F1B4B93-044A-5144-8D23-DC3B6A60ECB1}" destId="{12796A65-9718-A94A-96F5-90CF2B511C3D}" srcOrd="0" destOrd="0" presId="urn:microsoft.com/office/officeart/2005/8/layout/bProcess3"/>
    <dgm:cxn modelId="{3D0967B8-E022-CE46-B00F-C1FFCA4242A0}" type="presParOf" srcId="{12796A65-9718-A94A-96F5-90CF2B511C3D}" destId="{F220C801-D8FF-4A44-BFAA-D3A9123F9449}" srcOrd="0" destOrd="0" presId="urn:microsoft.com/office/officeart/2005/8/layout/bProcess3"/>
    <dgm:cxn modelId="{36A64B05-5614-6E41-9ED2-D8D80E547B47}" type="presParOf" srcId="{12796A65-9718-A94A-96F5-90CF2B511C3D}" destId="{4B0AB488-756F-1F49-9C76-5C943333AA1B}" srcOrd="1" destOrd="0" presId="urn:microsoft.com/office/officeart/2005/8/layout/bProcess3"/>
    <dgm:cxn modelId="{7E1502CA-B358-034C-99C9-1C4601174E41}" type="presParOf" srcId="{4B0AB488-756F-1F49-9C76-5C943333AA1B}" destId="{561AA62F-DCFA-8C44-AA91-45E5AED39808}" srcOrd="0" destOrd="0" presId="urn:microsoft.com/office/officeart/2005/8/layout/bProcess3"/>
    <dgm:cxn modelId="{1969353E-D82B-9B47-B8DA-2D5D24204F61}" type="presParOf" srcId="{12796A65-9718-A94A-96F5-90CF2B511C3D}" destId="{BFBB7FEC-C0D5-7843-9C73-A290606DDA55}" srcOrd="2" destOrd="0" presId="urn:microsoft.com/office/officeart/2005/8/layout/bProcess3"/>
    <dgm:cxn modelId="{C6D68758-4BB3-4446-9B9A-9DDEC7F56AAB}" type="presParOf" srcId="{12796A65-9718-A94A-96F5-90CF2B511C3D}" destId="{E6E53B2B-9536-944C-B5FC-3EF0911C8C1D}" srcOrd="3" destOrd="0" presId="urn:microsoft.com/office/officeart/2005/8/layout/bProcess3"/>
    <dgm:cxn modelId="{20746749-8F2D-884A-B262-220911693C1B}" type="presParOf" srcId="{E6E53B2B-9536-944C-B5FC-3EF0911C8C1D}" destId="{B911C090-B276-2946-BD4A-65D73CE65304}" srcOrd="0" destOrd="0" presId="urn:microsoft.com/office/officeart/2005/8/layout/bProcess3"/>
    <dgm:cxn modelId="{7D6922FB-61C1-EF40-93F8-6C053BDA4349}" type="presParOf" srcId="{12796A65-9718-A94A-96F5-90CF2B511C3D}" destId="{F965B7D3-5944-F746-AE4F-26A2EBC0A32B}" srcOrd="4" destOrd="0" presId="urn:microsoft.com/office/officeart/2005/8/layout/bProcess3"/>
    <dgm:cxn modelId="{460EB17C-DBE5-9547-A416-C0974197D36B}" type="presParOf" srcId="{12796A65-9718-A94A-96F5-90CF2B511C3D}" destId="{D8DBB3E3-1F59-FD48-97A4-F6A32D5B99AB}" srcOrd="5" destOrd="0" presId="urn:microsoft.com/office/officeart/2005/8/layout/bProcess3"/>
    <dgm:cxn modelId="{EC304524-2D53-5042-A759-0BFEAD8B1E0E}" type="presParOf" srcId="{D8DBB3E3-1F59-FD48-97A4-F6A32D5B99AB}" destId="{7EC4AFDE-7D92-8344-BD8A-698F984816EB}" srcOrd="0" destOrd="0" presId="urn:microsoft.com/office/officeart/2005/8/layout/bProcess3"/>
    <dgm:cxn modelId="{47472633-4E39-934B-809D-DA5E9568821B}" type="presParOf" srcId="{12796A65-9718-A94A-96F5-90CF2B511C3D}" destId="{3784CE87-4E8A-CE4E-9DEC-6AC3401B7168}" srcOrd="6" destOrd="0" presId="urn:microsoft.com/office/officeart/2005/8/layout/bProcess3"/>
    <dgm:cxn modelId="{9A0B77B4-479D-6544-BAB8-9EBABAC3F0B6}" type="presParOf" srcId="{12796A65-9718-A94A-96F5-90CF2B511C3D}" destId="{2B3E17FC-C5D7-5546-B246-432A2464B26E}" srcOrd="7" destOrd="0" presId="urn:microsoft.com/office/officeart/2005/8/layout/bProcess3"/>
    <dgm:cxn modelId="{532D5FF1-A795-7E4F-9D4F-EA5056756D2F}" type="presParOf" srcId="{2B3E17FC-C5D7-5546-B246-432A2464B26E}" destId="{AC97A5FA-A0E9-DA4A-94EB-DDBE331F3510}" srcOrd="0" destOrd="0" presId="urn:microsoft.com/office/officeart/2005/8/layout/bProcess3"/>
    <dgm:cxn modelId="{EED8AF6B-AD92-1148-A04E-18A1EB67E881}" type="presParOf" srcId="{12796A65-9718-A94A-96F5-90CF2B511C3D}" destId="{DDE04787-681C-D644-AB9D-E5AD8954A770}" srcOrd="8" destOrd="0" presId="urn:microsoft.com/office/officeart/2005/8/layout/bProcess3"/>
    <dgm:cxn modelId="{CCEA3CC9-6B37-7F48-82FC-D763B57E7CA4}" type="presParOf" srcId="{12796A65-9718-A94A-96F5-90CF2B511C3D}" destId="{FCCFDCCD-1463-9F4E-80F7-B47A277844CB}" srcOrd="9" destOrd="0" presId="urn:microsoft.com/office/officeart/2005/8/layout/bProcess3"/>
    <dgm:cxn modelId="{D271F98D-AFE5-C646-A19A-EE38087BA3F2}" type="presParOf" srcId="{FCCFDCCD-1463-9F4E-80F7-B47A277844CB}" destId="{6AA8B2AF-D0AD-F74E-8E58-7ECC7A18E3C8}" srcOrd="0" destOrd="0" presId="urn:microsoft.com/office/officeart/2005/8/layout/bProcess3"/>
    <dgm:cxn modelId="{DB04D000-1984-7A4B-BEAB-2FEABD11BDA9}" type="presParOf" srcId="{12796A65-9718-A94A-96F5-90CF2B511C3D}" destId="{CA633C37-3D31-5F49-9801-96E975F1D459}" srcOrd="10" destOrd="0" presId="urn:microsoft.com/office/officeart/2005/8/layout/bProcess3"/>
    <dgm:cxn modelId="{E57D37BF-1F5D-C543-8264-DDC3E406AF5A}" type="presParOf" srcId="{12796A65-9718-A94A-96F5-90CF2B511C3D}" destId="{EEC60150-4866-4045-96DC-4C6685851E30}" srcOrd="11" destOrd="0" presId="urn:microsoft.com/office/officeart/2005/8/layout/bProcess3"/>
    <dgm:cxn modelId="{8EA03628-344A-5D47-8B73-6B88A17D54C3}" type="presParOf" srcId="{EEC60150-4866-4045-96DC-4C6685851E30}" destId="{D408A18A-AF2F-784B-96D4-1DFE2A929518}" srcOrd="0" destOrd="0" presId="urn:microsoft.com/office/officeart/2005/8/layout/bProcess3"/>
    <dgm:cxn modelId="{236C1A55-E6A0-1D48-8BEF-DEA4A53F0DD8}" type="presParOf" srcId="{12796A65-9718-A94A-96F5-90CF2B511C3D}" destId="{1C2976BC-D157-C14C-89B9-96D3E3B8C15E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2727E9-F28F-9540-BAAA-1794DCC49A1C}" type="doc">
      <dgm:prSet loTypeId="urn:microsoft.com/office/officeart/2009/layout/Revers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D8B21C-5EFD-1843-BDAA-A61985E2DD3E}">
      <dgm:prSet phldrT="[Text]"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48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8100000" scaled="1"/>
          <a:tileRect/>
        </a:gradFill>
      </dgm:spPr>
      <dgm:t>
        <a:bodyPr/>
        <a:lstStyle/>
        <a:p>
          <a:pPr algn="r">
            <a:spcAft>
              <a:spcPct val="35000"/>
            </a:spcAft>
          </a:pPr>
          <a:r>
            <a:rPr lang="en-US" sz="3600" b="1" kern="1200" dirty="0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Ma</a:t>
          </a:r>
          <a:r>
            <a:rPr lang="hu-HU" sz="3600" b="1" kern="1200" dirty="0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k</a:t>
          </a:r>
          <a:r>
            <a:rPr lang="en-US" sz="3600" b="1" kern="1200" dirty="0" err="1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ro</a:t>
          </a:r>
          <a:r>
            <a:rPr lang="en-US" sz="3600" b="1" kern="1200" dirty="0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 </a:t>
          </a:r>
          <a:r>
            <a:rPr lang="hu-HU" sz="3600" b="1" kern="1200" dirty="0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környezet</a:t>
          </a:r>
          <a:endParaRPr lang="en-US" sz="3600" b="1" kern="1200" dirty="0">
            <a:solidFill>
              <a:srgbClr val="800000"/>
            </a:solidFill>
            <a:latin typeface="+mj-lt"/>
            <a:ea typeface="ＭＳ Ｐゴシック" charset="0"/>
            <a:cs typeface="ＭＳ Ｐゴシック" charset="0"/>
          </a:endParaRPr>
        </a:p>
        <a:p>
          <a:pPr algn="r">
            <a:spcAft>
              <a:spcPts val="400"/>
            </a:spcAft>
          </a:pPr>
          <a:r>
            <a:rPr lang="en-GB" sz="2800" kern="1200" dirty="0" err="1">
              <a:solidFill>
                <a:schemeClr val="tx2">
                  <a:lumMod val="75000"/>
                </a:schemeClr>
              </a:solidFill>
            </a:rPr>
            <a:t>relev</a:t>
          </a:r>
          <a:r>
            <a:rPr lang="hu-HU" sz="2800" kern="1200" dirty="0" err="1">
              <a:solidFill>
                <a:schemeClr val="tx2">
                  <a:lumMod val="75000"/>
                </a:schemeClr>
              </a:solidFill>
            </a:rPr>
            <a:t>áns</a:t>
          </a: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szak</a:t>
          </a:r>
          <a:r>
            <a:rPr lang="en-GB" sz="2800" kern="1200" dirty="0" err="1">
              <a:solidFill>
                <a:schemeClr val="tx2">
                  <a:lumMod val="75000"/>
                </a:schemeClr>
              </a:solidFill>
            </a:rPr>
            <a:t>poli</a:t>
          </a:r>
          <a:r>
            <a:rPr lang="hu-HU" sz="2800" kern="1200" dirty="0" err="1">
              <a:solidFill>
                <a:schemeClr val="tx2">
                  <a:lumMod val="75000"/>
                </a:schemeClr>
              </a:solidFill>
            </a:rPr>
            <a:t>tikák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 algn="r"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oktatási rendszer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 algn="r"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önkormányzati</a:t>
          </a: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rendszer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 algn="r">
            <a:spcAft>
              <a:spcPts val="400"/>
            </a:spcAft>
          </a:pP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m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unkaerőpiac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 algn="r">
            <a:spcAft>
              <a:spcPts val="400"/>
            </a:spcAft>
          </a:pP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s</a:t>
          </a:r>
          <a:r>
            <a:rPr lang="hu-HU" sz="2800" kern="1200" dirty="0" err="1">
              <a:solidFill>
                <a:schemeClr val="tx2">
                  <a:lumMod val="75000"/>
                </a:schemeClr>
              </a:solidFill>
            </a:rPr>
            <a:t>zociális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 gondoskodás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 algn="r"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közvélemény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 algn="r"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országos</a:t>
          </a: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 m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é</a:t>
          </a:r>
          <a:r>
            <a:rPr lang="en-GB" sz="2800" kern="1200" dirty="0" err="1">
              <a:solidFill>
                <a:schemeClr val="tx2">
                  <a:lumMod val="75000"/>
                </a:schemeClr>
              </a:solidFill>
            </a:rPr>
            <a:t>dia</a:t>
          </a:r>
          <a:endParaRPr lang="en-US" sz="2600" kern="1200" dirty="0">
            <a:solidFill>
              <a:schemeClr val="tx2">
                <a:lumMod val="75000"/>
              </a:schemeClr>
            </a:solidFill>
          </a:endParaRPr>
        </a:p>
      </dgm:t>
    </dgm:pt>
    <dgm:pt modelId="{80A94CB8-A043-6943-86A9-5E228C3F9E00}" type="parTrans" cxnId="{DC39DAAC-4D4B-5343-B5B0-C4680E553733}">
      <dgm:prSet/>
      <dgm:spPr/>
      <dgm:t>
        <a:bodyPr/>
        <a:lstStyle/>
        <a:p>
          <a:endParaRPr lang="en-US"/>
        </a:p>
      </dgm:t>
    </dgm:pt>
    <dgm:pt modelId="{A5D5901A-90E2-4340-A51F-F6AFAE9FB6AC}" type="sibTrans" cxnId="{DC39DAAC-4D4B-5343-B5B0-C4680E553733}">
      <dgm:prSet/>
      <dgm:spPr/>
      <dgm:t>
        <a:bodyPr/>
        <a:lstStyle/>
        <a:p>
          <a:endParaRPr lang="en-US"/>
        </a:p>
      </dgm:t>
    </dgm:pt>
    <dgm:pt modelId="{B6D31A71-236E-C54D-8006-C721F27C0555}">
      <dgm:prSet phldrT="[Text]" custT="1"/>
      <dgm:spPr>
        <a:gradFill flip="none" rotWithShape="1">
          <a:gsLst>
            <a:gs pos="94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48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8900000" scaled="1"/>
          <a:tileRect/>
        </a:gradFill>
      </dgm:spPr>
      <dgm:t>
        <a:bodyPr/>
        <a:lstStyle/>
        <a:p>
          <a:pPr>
            <a:spcAft>
              <a:spcPct val="35000"/>
            </a:spcAft>
          </a:pPr>
          <a:r>
            <a:rPr lang="en-US" sz="3600" b="1" kern="1200" dirty="0" err="1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Mi</a:t>
          </a:r>
          <a:r>
            <a:rPr lang="hu-HU" sz="3600" b="1" kern="1200" dirty="0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k</a:t>
          </a:r>
          <a:r>
            <a:rPr lang="en-US" sz="3600" b="1" kern="1200" dirty="0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r</a:t>
          </a:r>
          <a:r>
            <a:rPr lang="hu-HU" sz="3600" b="1" kern="1200" dirty="0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o környezet</a:t>
          </a:r>
          <a:endParaRPr lang="en-US" sz="3600" b="1" kern="1200" dirty="0">
            <a:solidFill>
              <a:srgbClr val="800000"/>
            </a:solidFill>
            <a:latin typeface="+mj-lt"/>
            <a:ea typeface="ＭＳ Ｐゴシック" charset="0"/>
            <a:cs typeface="ＭＳ Ｐゴシック" charset="0"/>
          </a:endParaRPr>
        </a:p>
        <a:p>
          <a:pPr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személyes kapcsolatok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iskolák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helyi hatalmi struktúrák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munkalehetőségek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>
            <a:spcAft>
              <a:spcPts val="400"/>
            </a:spcAft>
          </a:pPr>
          <a:r>
            <a:rPr lang="hu-HU" sz="2800" kern="1200" dirty="0" err="1">
              <a:solidFill>
                <a:schemeClr val="tx2">
                  <a:lumMod val="75000"/>
                </a:schemeClr>
              </a:solidFill>
            </a:rPr>
            <a:t>szoc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. gondoskodás </a:t>
          </a: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(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helyi</a:t>
          </a: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)</a:t>
          </a:r>
        </a:p>
        <a:p>
          <a:pPr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közvélemény </a:t>
          </a: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(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helyi</a:t>
          </a: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)</a:t>
          </a:r>
        </a:p>
        <a:p>
          <a:pPr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helyi</a:t>
          </a: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 m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é</a:t>
          </a:r>
          <a:r>
            <a:rPr lang="en-GB" sz="2800" kern="1200" dirty="0" err="1">
              <a:solidFill>
                <a:schemeClr val="tx2">
                  <a:lumMod val="75000"/>
                </a:schemeClr>
              </a:solidFill>
            </a:rPr>
            <a:t>dia</a:t>
          </a:r>
          <a:endParaRPr lang="en-US" sz="2800" kern="1200" dirty="0">
            <a:solidFill>
              <a:schemeClr val="tx2">
                <a:lumMod val="75000"/>
              </a:schemeClr>
            </a:solidFill>
          </a:endParaRPr>
        </a:p>
      </dgm:t>
    </dgm:pt>
    <dgm:pt modelId="{90BE9B6F-6E9B-1240-B3F5-FBF3331E0569}" type="parTrans" cxnId="{B278F7C2-0318-D44A-935C-313D3EF4A087}">
      <dgm:prSet/>
      <dgm:spPr/>
      <dgm:t>
        <a:bodyPr/>
        <a:lstStyle/>
        <a:p>
          <a:endParaRPr lang="en-US"/>
        </a:p>
      </dgm:t>
    </dgm:pt>
    <dgm:pt modelId="{D40D07CD-D2E0-CC44-96A8-CEACF4EED1BC}" type="sibTrans" cxnId="{B278F7C2-0318-D44A-935C-313D3EF4A087}">
      <dgm:prSet/>
      <dgm:spPr/>
      <dgm:t>
        <a:bodyPr/>
        <a:lstStyle/>
        <a:p>
          <a:endParaRPr lang="en-US"/>
        </a:p>
      </dgm:t>
    </dgm:pt>
    <dgm:pt modelId="{96011405-B9A0-BD48-84FF-7A17602D1415}" type="pres">
      <dgm:prSet presAssocID="{C02727E9-F28F-9540-BAAA-1794DCC49A1C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89C72502-421B-6F4D-8886-DECD45D5A9B6}" type="pres">
      <dgm:prSet presAssocID="{C02727E9-F28F-9540-BAAA-1794DCC49A1C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0592742-1A50-674C-98BC-1B1DA6520D21}" type="pres">
      <dgm:prSet presAssocID="{C02727E9-F28F-9540-BAAA-1794DCC49A1C}" presName="LeftNode" presStyleLbl="bgImgPlace1" presStyleIdx="0" presStyleCnt="2" custScaleX="174767" custScaleY="112935" custLinFactNeighborX="-35882" custLinFactNeighborY="0">
        <dgm:presLayoutVars>
          <dgm:chMax val="2"/>
          <dgm:chPref val="2"/>
        </dgm:presLayoutVars>
      </dgm:prSet>
      <dgm:spPr/>
      <dgm:t>
        <a:bodyPr/>
        <a:lstStyle/>
        <a:p>
          <a:endParaRPr lang="hu-HU"/>
        </a:p>
      </dgm:t>
    </dgm:pt>
    <dgm:pt modelId="{1011EA97-C1E6-DE45-91E0-FB451DD53328}" type="pres">
      <dgm:prSet presAssocID="{C02727E9-F28F-9540-BAAA-1794DCC49A1C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E38EB08-86CB-0941-B8DB-B0D69312E837}" type="pres">
      <dgm:prSet presAssocID="{C02727E9-F28F-9540-BAAA-1794DCC49A1C}" presName="RightNode" presStyleLbl="bgImgPlace1" presStyleIdx="1" presStyleCnt="2" custScaleX="176706" custScaleY="112935" custLinFactNeighborX="35399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  <dgm:pt modelId="{FBA8C169-F5FF-6045-88BA-A3086E78325D}" type="pres">
      <dgm:prSet presAssocID="{C02727E9-F28F-9540-BAAA-1794DCC49A1C}" presName="TopArrow" presStyleLbl="node1" presStyleIdx="0" presStyleCnt="2" custLinFactNeighborY="-4452"/>
      <dgm:spPr/>
    </dgm:pt>
    <dgm:pt modelId="{D067D54C-656A-4B43-B059-B42006A8FF4A}" type="pres">
      <dgm:prSet presAssocID="{C02727E9-F28F-9540-BAAA-1794DCC49A1C}" presName="BottomArrow" presStyleLbl="node1" presStyleIdx="1" presStyleCnt="2" custScaleX="76522" custScaleY="53399" custLinFactNeighborY="6874"/>
      <dgm:spPr/>
    </dgm:pt>
  </dgm:ptLst>
  <dgm:cxnLst>
    <dgm:cxn modelId="{F64B9BBE-3398-2A4E-BFAD-AA7A21A3E44C}" type="presOf" srcId="{2BD8B21C-5EFD-1843-BDAA-A61985E2DD3E}" destId="{89C72502-421B-6F4D-8886-DECD45D5A9B6}" srcOrd="0" destOrd="0" presId="urn:microsoft.com/office/officeart/2009/layout/ReverseList"/>
    <dgm:cxn modelId="{DC39DAAC-4D4B-5343-B5B0-C4680E553733}" srcId="{C02727E9-F28F-9540-BAAA-1794DCC49A1C}" destId="{2BD8B21C-5EFD-1843-BDAA-A61985E2DD3E}" srcOrd="0" destOrd="0" parTransId="{80A94CB8-A043-6943-86A9-5E228C3F9E00}" sibTransId="{A5D5901A-90E2-4340-A51F-F6AFAE9FB6AC}"/>
    <dgm:cxn modelId="{0DC94F30-04DA-824C-8CB5-ED9C9830A518}" type="presOf" srcId="{B6D31A71-236E-C54D-8006-C721F27C0555}" destId="{1011EA97-C1E6-DE45-91E0-FB451DD53328}" srcOrd="0" destOrd="0" presId="urn:microsoft.com/office/officeart/2009/layout/ReverseList"/>
    <dgm:cxn modelId="{B278F7C2-0318-D44A-935C-313D3EF4A087}" srcId="{C02727E9-F28F-9540-BAAA-1794DCC49A1C}" destId="{B6D31A71-236E-C54D-8006-C721F27C0555}" srcOrd="1" destOrd="0" parTransId="{90BE9B6F-6E9B-1240-B3F5-FBF3331E0569}" sibTransId="{D40D07CD-D2E0-CC44-96A8-CEACF4EED1BC}"/>
    <dgm:cxn modelId="{8123AF9D-8CD1-604E-AA91-CA67F3495B3C}" type="presOf" srcId="{B6D31A71-236E-C54D-8006-C721F27C0555}" destId="{8E38EB08-86CB-0941-B8DB-B0D69312E837}" srcOrd="1" destOrd="0" presId="urn:microsoft.com/office/officeart/2009/layout/ReverseList"/>
    <dgm:cxn modelId="{0A9D4F03-AC6C-4F42-91C5-742D57449B22}" type="presOf" srcId="{C02727E9-F28F-9540-BAAA-1794DCC49A1C}" destId="{96011405-B9A0-BD48-84FF-7A17602D1415}" srcOrd="0" destOrd="0" presId="urn:microsoft.com/office/officeart/2009/layout/ReverseList"/>
    <dgm:cxn modelId="{1F1A8624-5B8C-E34A-8C8B-D198400826AF}" type="presOf" srcId="{2BD8B21C-5EFD-1843-BDAA-A61985E2DD3E}" destId="{10592742-1A50-674C-98BC-1B1DA6520D21}" srcOrd="1" destOrd="0" presId="urn:microsoft.com/office/officeart/2009/layout/ReverseList"/>
    <dgm:cxn modelId="{09175981-F22E-434A-99AF-A696578BC8FA}" type="presParOf" srcId="{96011405-B9A0-BD48-84FF-7A17602D1415}" destId="{89C72502-421B-6F4D-8886-DECD45D5A9B6}" srcOrd="0" destOrd="0" presId="urn:microsoft.com/office/officeart/2009/layout/ReverseList"/>
    <dgm:cxn modelId="{22108180-70E8-4844-8A1A-69D5B517C041}" type="presParOf" srcId="{96011405-B9A0-BD48-84FF-7A17602D1415}" destId="{10592742-1A50-674C-98BC-1B1DA6520D21}" srcOrd="1" destOrd="0" presId="urn:microsoft.com/office/officeart/2009/layout/ReverseList"/>
    <dgm:cxn modelId="{9BFA3098-8E3E-1546-8CD8-46CE4229973D}" type="presParOf" srcId="{96011405-B9A0-BD48-84FF-7A17602D1415}" destId="{1011EA97-C1E6-DE45-91E0-FB451DD53328}" srcOrd="2" destOrd="0" presId="urn:microsoft.com/office/officeart/2009/layout/ReverseList"/>
    <dgm:cxn modelId="{57A119F9-23DA-1047-91D7-2A56F7AD270F}" type="presParOf" srcId="{96011405-B9A0-BD48-84FF-7A17602D1415}" destId="{8E38EB08-86CB-0941-B8DB-B0D69312E837}" srcOrd="3" destOrd="0" presId="urn:microsoft.com/office/officeart/2009/layout/ReverseList"/>
    <dgm:cxn modelId="{4D81A576-91A3-9745-A393-F115922D25C6}" type="presParOf" srcId="{96011405-B9A0-BD48-84FF-7A17602D1415}" destId="{FBA8C169-F5FF-6045-88BA-A3086E78325D}" srcOrd="4" destOrd="0" presId="urn:microsoft.com/office/officeart/2009/layout/ReverseList"/>
    <dgm:cxn modelId="{DCB57CCC-5EBC-9046-B012-4967FBD54069}" type="presParOf" srcId="{96011405-B9A0-BD48-84FF-7A17602D1415}" destId="{D067D54C-656A-4B43-B059-B42006A8FF4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A72D3-4B0E-504B-99CE-41EC2E41C5BF}">
      <dsp:nvSpPr>
        <dsp:cNvPr id="0" name=""/>
        <dsp:cNvSpPr/>
      </dsp:nvSpPr>
      <dsp:spPr>
        <a:xfrm>
          <a:off x="2208" y="424934"/>
          <a:ext cx="1642430" cy="728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Market need</a:t>
          </a:r>
        </a:p>
      </dsp:txBody>
      <dsp:txXfrm>
        <a:off x="23534" y="446260"/>
        <a:ext cx="1599778" cy="685466"/>
      </dsp:txXfrm>
    </dsp:sp>
    <dsp:sp modelId="{CEF88FE9-C8B2-0E44-808C-AD31259EEDB9}">
      <dsp:nvSpPr>
        <dsp:cNvPr id="0" name=""/>
        <dsp:cNvSpPr/>
      </dsp:nvSpPr>
      <dsp:spPr>
        <a:xfrm>
          <a:off x="1850001" y="534344"/>
          <a:ext cx="435369" cy="5092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1850001" y="636204"/>
        <a:ext cx="304758" cy="305579"/>
      </dsp:txXfrm>
    </dsp:sp>
    <dsp:sp modelId="{742946E2-8712-2346-9643-EADC7AE09118}">
      <dsp:nvSpPr>
        <dsp:cNvPr id="0" name=""/>
        <dsp:cNvSpPr/>
      </dsp:nvSpPr>
      <dsp:spPr>
        <a:xfrm>
          <a:off x="2466090" y="426660"/>
          <a:ext cx="1906218" cy="724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Development</a:t>
          </a:r>
          <a:endParaRPr lang="en-GB" sz="1600" kern="1200" dirty="0"/>
        </a:p>
      </dsp:txBody>
      <dsp:txXfrm>
        <a:off x="2487315" y="447885"/>
        <a:ext cx="1863768" cy="682217"/>
      </dsp:txXfrm>
    </dsp:sp>
    <dsp:sp modelId="{8B572AB2-BABB-594B-8FBA-EB63B72ED212}">
      <dsp:nvSpPr>
        <dsp:cNvPr id="0" name=""/>
        <dsp:cNvSpPr/>
      </dsp:nvSpPr>
      <dsp:spPr>
        <a:xfrm>
          <a:off x="4577672" y="534344"/>
          <a:ext cx="435369" cy="5092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4577672" y="636204"/>
        <a:ext cx="304758" cy="305579"/>
      </dsp:txXfrm>
    </dsp:sp>
    <dsp:sp modelId="{E5B14332-61F9-AF4B-8C9E-C543D11B90F9}">
      <dsp:nvSpPr>
        <dsp:cNvPr id="0" name=""/>
        <dsp:cNvSpPr/>
      </dsp:nvSpPr>
      <dsp:spPr>
        <a:xfrm>
          <a:off x="5193760" y="403168"/>
          <a:ext cx="2335632" cy="771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Manufacturing</a:t>
          </a:r>
          <a:endParaRPr lang="en-GB" sz="1600" kern="1200" dirty="0"/>
        </a:p>
      </dsp:txBody>
      <dsp:txXfrm>
        <a:off x="5216361" y="425769"/>
        <a:ext cx="2290430" cy="726448"/>
      </dsp:txXfrm>
    </dsp:sp>
    <dsp:sp modelId="{56CF6529-A50D-DF4C-B9EF-01C6D7691E46}">
      <dsp:nvSpPr>
        <dsp:cNvPr id="0" name=""/>
        <dsp:cNvSpPr/>
      </dsp:nvSpPr>
      <dsp:spPr>
        <a:xfrm>
          <a:off x="7734755" y="534344"/>
          <a:ext cx="435369" cy="5092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7734755" y="636204"/>
        <a:ext cx="304758" cy="305579"/>
      </dsp:txXfrm>
    </dsp:sp>
    <dsp:sp modelId="{9365FA94-1E87-634F-B50B-B88E260AEA05}">
      <dsp:nvSpPr>
        <dsp:cNvPr id="0" name=""/>
        <dsp:cNvSpPr/>
      </dsp:nvSpPr>
      <dsp:spPr>
        <a:xfrm>
          <a:off x="8350844" y="419679"/>
          <a:ext cx="1917595" cy="738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Sales</a:t>
          </a:r>
          <a:endParaRPr lang="en-GB" sz="1600" kern="1200" dirty="0"/>
        </a:p>
      </dsp:txBody>
      <dsp:txXfrm>
        <a:off x="8372478" y="441313"/>
        <a:ext cx="1874327" cy="695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7716D-EDC5-0145-BD53-B3D9085D890E}">
      <dsp:nvSpPr>
        <dsp:cNvPr id="0" name=""/>
        <dsp:cNvSpPr/>
      </dsp:nvSpPr>
      <dsp:spPr>
        <a:xfrm>
          <a:off x="4603" y="382614"/>
          <a:ext cx="1173595" cy="748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Basic research</a:t>
          </a:r>
        </a:p>
      </dsp:txBody>
      <dsp:txXfrm>
        <a:off x="26529" y="404540"/>
        <a:ext cx="1129743" cy="704763"/>
      </dsp:txXfrm>
    </dsp:sp>
    <dsp:sp modelId="{6DDA3BFB-37FC-C840-AAE2-D7E4D9EC98F3}">
      <dsp:nvSpPr>
        <dsp:cNvPr id="0" name=""/>
        <dsp:cNvSpPr/>
      </dsp:nvSpPr>
      <dsp:spPr>
        <a:xfrm rot="21576433">
          <a:off x="1386740" y="491356"/>
          <a:ext cx="442129" cy="5171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>
        <a:off x="1386742" y="595250"/>
        <a:ext cx="309490" cy="310317"/>
      </dsp:txXfrm>
    </dsp:sp>
    <dsp:sp modelId="{742946E2-8712-2346-9643-EADC7AE09118}">
      <dsp:nvSpPr>
        <dsp:cNvPr id="0" name=""/>
        <dsp:cNvSpPr/>
      </dsp:nvSpPr>
      <dsp:spPr>
        <a:xfrm>
          <a:off x="2012385" y="365715"/>
          <a:ext cx="1659071" cy="751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Design and engineering</a:t>
          </a:r>
        </a:p>
      </dsp:txBody>
      <dsp:txXfrm>
        <a:off x="2034397" y="387727"/>
        <a:ext cx="1615047" cy="707531"/>
      </dsp:txXfrm>
    </dsp:sp>
    <dsp:sp modelId="{8B572AB2-BABB-594B-8FBA-EB63B72ED212}">
      <dsp:nvSpPr>
        <dsp:cNvPr id="0" name=""/>
        <dsp:cNvSpPr/>
      </dsp:nvSpPr>
      <dsp:spPr>
        <a:xfrm rot="20340">
          <a:off x="3879999" y="490346"/>
          <a:ext cx="442126" cy="5171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>
        <a:off x="3880000" y="593393"/>
        <a:ext cx="309488" cy="310317"/>
      </dsp:txXfrm>
    </dsp:sp>
    <dsp:sp modelId="{E5B14332-61F9-AF4B-8C9E-C543D11B90F9}">
      <dsp:nvSpPr>
        <dsp:cNvPr id="0" name=""/>
        <dsp:cNvSpPr/>
      </dsp:nvSpPr>
      <dsp:spPr>
        <a:xfrm>
          <a:off x="4505643" y="387050"/>
          <a:ext cx="1887680" cy="739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Manufacturing</a:t>
          </a:r>
        </a:p>
      </dsp:txBody>
      <dsp:txXfrm>
        <a:off x="4527309" y="408716"/>
        <a:ext cx="1844348" cy="696411"/>
      </dsp:txXfrm>
    </dsp:sp>
    <dsp:sp modelId="{56CF6529-A50D-DF4C-B9EF-01C6D7691E46}">
      <dsp:nvSpPr>
        <dsp:cNvPr id="0" name=""/>
        <dsp:cNvSpPr/>
      </dsp:nvSpPr>
      <dsp:spPr>
        <a:xfrm>
          <a:off x="6601869" y="498324"/>
          <a:ext cx="442118" cy="5171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>
        <a:off x="6601869" y="601763"/>
        <a:ext cx="309483" cy="310317"/>
      </dsp:txXfrm>
    </dsp:sp>
    <dsp:sp modelId="{9365FA94-1E87-634F-B50B-B88E260AEA05}">
      <dsp:nvSpPr>
        <dsp:cNvPr id="0" name=""/>
        <dsp:cNvSpPr/>
      </dsp:nvSpPr>
      <dsp:spPr>
        <a:xfrm>
          <a:off x="7227509" y="374925"/>
          <a:ext cx="1488897" cy="763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Marketing</a:t>
          </a:r>
          <a:endParaRPr lang="en-GB" sz="1600" kern="1200" dirty="0"/>
        </a:p>
      </dsp:txBody>
      <dsp:txXfrm>
        <a:off x="7249886" y="397302"/>
        <a:ext cx="1444143" cy="719239"/>
      </dsp:txXfrm>
    </dsp:sp>
    <dsp:sp modelId="{9B037563-159D-DC48-B68E-47916DF28FEC}">
      <dsp:nvSpPr>
        <dsp:cNvPr id="0" name=""/>
        <dsp:cNvSpPr/>
      </dsp:nvSpPr>
      <dsp:spPr>
        <a:xfrm>
          <a:off x="8924953" y="498324"/>
          <a:ext cx="442118" cy="5171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>
        <a:off x="8924953" y="601763"/>
        <a:ext cx="309483" cy="310317"/>
      </dsp:txXfrm>
    </dsp:sp>
    <dsp:sp modelId="{84023B9D-753A-7341-A4CA-DA68AEE22265}">
      <dsp:nvSpPr>
        <dsp:cNvPr id="0" name=""/>
        <dsp:cNvSpPr/>
      </dsp:nvSpPr>
      <dsp:spPr>
        <a:xfrm>
          <a:off x="9550593" y="403429"/>
          <a:ext cx="887428" cy="706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Sales</a:t>
          </a:r>
          <a:endParaRPr lang="en-GB" sz="1600" kern="1200" dirty="0"/>
        </a:p>
      </dsp:txBody>
      <dsp:txXfrm>
        <a:off x="9571300" y="424136"/>
        <a:ext cx="846014" cy="665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7716D-EDC5-0145-BD53-B3D9085D890E}">
      <dsp:nvSpPr>
        <dsp:cNvPr id="0" name=""/>
        <dsp:cNvSpPr/>
      </dsp:nvSpPr>
      <dsp:spPr>
        <a:xfrm>
          <a:off x="3423" y="249383"/>
          <a:ext cx="1520292" cy="709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Prompts, proposals</a:t>
          </a:r>
        </a:p>
      </dsp:txBody>
      <dsp:txXfrm>
        <a:off x="24217" y="270177"/>
        <a:ext cx="1478704" cy="668360"/>
      </dsp:txXfrm>
    </dsp:sp>
    <dsp:sp modelId="{6DDA3BFB-37FC-C840-AAE2-D7E4D9EC98F3}">
      <dsp:nvSpPr>
        <dsp:cNvPr id="0" name=""/>
        <dsp:cNvSpPr/>
      </dsp:nvSpPr>
      <dsp:spPr>
        <a:xfrm rot="38249">
          <a:off x="1793852" y="284016"/>
          <a:ext cx="572762" cy="669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1793857" y="417056"/>
        <a:ext cx="400933" cy="401990"/>
      </dsp:txXfrm>
    </dsp:sp>
    <dsp:sp modelId="{742946E2-8712-2346-9643-EADC7AE09118}">
      <dsp:nvSpPr>
        <dsp:cNvPr id="0" name=""/>
        <dsp:cNvSpPr/>
      </dsp:nvSpPr>
      <dsp:spPr>
        <a:xfrm>
          <a:off x="2604332" y="402220"/>
          <a:ext cx="1516267" cy="462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Prototyping</a:t>
          </a:r>
        </a:p>
      </dsp:txBody>
      <dsp:txXfrm>
        <a:off x="2617867" y="415755"/>
        <a:ext cx="1489197" cy="435039"/>
      </dsp:txXfrm>
    </dsp:sp>
    <dsp:sp modelId="{8B572AB2-BABB-594B-8FBA-EB63B72ED212}">
      <dsp:nvSpPr>
        <dsp:cNvPr id="0" name=""/>
        <dsp:cNvSpPr/>
      </dsp:nvSpPr>
      <dsp:spPr>
        <a:xfrm rot="21561033">
          <a:off x="4390735" y="283381"/>
          <a:ext cx="572763" cy="669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4390741" y="418351"/>
        <a:ext cx="400934" cy="401990"/>
      </dsp:txXfrm>
    </dsp:sp>
    <dsp:sp modelId="{E5B14332-61F9-AF4B-8C9E-C543D11B90F9}">
      <dsp:nvSpPr>
        <dsp:cNvPr id="0" name=""/>
        <dsp:cNvSpPr/>
      </dsp:nvSpPr>
      <dsp:spPr>
        <a:xfrm>
          <a:off x="5201215" y="368132"/>
          <a:ext cx="1424549" cy="472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Sustaining</a:t>
          </a:r>
        </a:p>
      </dsp:txBody>
      <dsp:txXfrm>
        <a:off x="5215053" y="381970"/>
        <a:ext cx="1396873" cy="444774"/>
      </dsp:txXfrm>
    </dsp:sp>
    <dsp:sp modelId="{56CF6529-A50D-DF4C-B9EF-01C6D7691E46}">
      <dsp:nvSpPr>
        <dsp:cNvPr id="0" name=""/>
        <dsp:cNvSpPr/>
      </dsp:nvSpPr>
      <dsp:spPr>
        <a:xfrm>
          <a:off x="6895919" y="269366"/>
          <a:ext cx="572726" cy="669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6895919" y="403362"/>
        <a:ext cx="400908" cy="401990"/>
      </dsp:txXfrm>
    </dsp:sp>
    <dsp:sp modelId="{9365FA94-1E87-634F-B50B-B88E260AEA05}">
      <dsp:nvSpPr>
        <dsp:cNvPr id="0" name=""/>
        <dsp:cNvSpPr/>
      </dsp:nvSpPr>
      <dsp:spPr>
        <a:xfrm>
          <a:off x="7706382" y="368132"/>
          <a:ext cx="1055276" cy="472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Scaling</a:t>
          </a:r>
          <a:endParaRPr lang="en-GB" sz="1600" kern="1200" dirty="0"/>
        </a:p>
      </dsp:txBody>
      <dsp:txXfrm>
        <a:off x="7720220" y="381970"/>
        <a:ext cx="1027600" cy="444774"/>
      </dsp:txXfrm>
    </dsp:sp>
    <dsp:sp modelId="{9B037563-159D-DC48-B68E-47916DF28FEC}">
      <dsp:nvSpPr>
        <dsp:cNvPr id="0" name=""/>
        <dsp:cNvSpPr/>
      </dsp:nvSpPr>
      <dsp:spPr>
        <a:xfrm rot="72577">
          <a:off x="9031748" y="292258"/>
          <a:ext cx="572854" cy="669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9031767" y="424440"/>
        <a:ext cx="400998" cy="401990"/>
      </dsp:txXfrm>
    </dsp:sp>
    <dsp:sp modelId="{84023B9D-753A-7341-A4CA-DA68AEE22265}">
      <dsp:nvSpPr>
        <dsp:cNvPr id="0" name=""/>
        <dsp:cNvSpPr/>
      </dsp:nvSpPr>
      <dsp:spPr>
        <a:xfrm>
          <a:off x="9842274" y="285043"/>
          <a:ext cx="1286609" cy="733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Systemic change</a:t>
          </a:r>
        </a:p>
      </dsp:txBody>
      <dsp:txXfrm>
        <a:off x="9863764" y="306533"/>
        <a:ext cx="1243629" cy="6907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AB488-756F-1F49-9C76-5C943333AA1B}">
      <dsp:nvSpPr>
        <dsp:cNvPr id="0" name=""/>
        <dsp:cNvSpPr/>
      </dsp:nvSpPr>
      <dsp:spPr>
        <a:xfrm>
          <a:off x="2304060" y="819594"/>
          <a:ext cx="507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718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44209" y="862660"/>
        <a:ext cx="26889" cy="5308"/>
      </dsp:txXfrm>
    </dsp:sp>
    <dsp:sp modelId="{F220C801-D8FF-4A44-BFAA-D3A9123F9449}">
      <dsp:nvSpPr>
        <dsp:cNvPr id="0" name=""/>
        <dsp:cNvSpPr/>
      </dsp:nvSpPr>
      <dsp:spPr>
        <a:xfrm>
          <a:off x="0" y="416702"/>
          <a:ext cx="2305860" cy="8972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Idea generation</a:t>
          </a:r>
        </a:p>
      </dsp:txBody>
      <dsp:txXfrm>
        <a:off x="0" y="416702"/>
        <a:ext cx="2305860" cy="897224"/>
      </dsp:txXfrm>
    </dsp:sp>
    <dsp:sp modelId="{E6E53B2B-9536-944C-B5FC-3EF0911C8C1D}">
      <dsp:nvSpPr>
        <dsp:cNvPr id="0" name=""/>
        <dsp:cNvSpPr/>
      </dsp:nvSpPr>
      <dsp:spPr>
        <a:xfrm>
          <a:off x="5147708" y="819594"/>
          <a:ext cx="4997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74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384323" y="862660"/>
        <a:ext cx="26517" cy="5308"/>
      </dsp:txXfrm>
    </dsp:sp>
    <dsp:sp modelId="{BFBB7FEC-C0D5-7843-9C73-A290606DDA55}">
      <dsp:nvSpPr>
        <dsp:cNvPr id="0" name=""/>
        <dsp:cNvSpPr/>
      </dsp:nvSpPr>
      <dsp:spPr>
        <a:xfrm>
          <a:off x="2843648" y="442691"/>
          <a:ext cx="2305860" cy="845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/>
            <a:t>Creation of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/>
            <a:t>experimental space</a:t>
          </a:r>
        </a:p>
      </dsp:txBody>
      <dsp:txXfrm>
        <a:off x="2843648" y="442691"/>
        <a:ext cx="2305860" cy="845245"/>
      </dsp:txXfrm>
    </dsp:sp>
    <dsp:sp modelId="{D8DBB3E3-1F59-FD48-97A4-F6A32D5B99AB}">
      <dsp:nvSpPr>
        <dsp:cNvPr id="0" name=""/>
        <dsp:cNvSpPr/>
      </dsp:nvSpPr>
      <dsp:spPr>
        <a:xfrm>
          <a:off x="7983916" y="819594"/>
          <a:ext cx="4997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74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8220531" y="862660"/>
        <a:ext cx="26517" cy="5308"/>
      </dsp:txXfrm>
    </dsp:sp>
    <dsp:sp modelId="{F965B7D3-5944-F746-AE4F-26A2EBC0A32B}">
      <dsp:nvSpPr>
        <dsp:cNvPr id="0" name=""/>
        <dsp:cNvSpPr/>
      </dsp:nvSpPr>
      <dsp:spPr>
        <a:xfrm>
          <a:off x="5679856" y="468681"/>
          <a:ext cx="2305860" cy="7932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/>
            <a:t>Demonstrator</a:t>
          </a:r>
        </a:p>
      </dsp:txBody>
      <dsp:txXfrm>
        <a:off x="5679856" y="468681"/>
        <a:ext cx="2305860" cy="793266"/>
      </dsp:txXfrm>
    </dsp:sp>
    <dsp:sp modelId="{2B3E17FC-C5D7-5546-B246-432A2464B26E}">
      <dsp:nvSpPr>
        <dsp:cNvPr id="0" name=""/>
        <dsp:cNvSpPr/>
      </dsp:nvSpPr>
      <dsp:spPr>
        <a:xfrm>
          <a:off x="1160370" y="1249342"/>
          <a:ext cx="8508623" cy="562531"/>
        </a:xfrm>
        <a:custGeom>
          <a:avLst/>
          <a:gdLst/>
          <a:ahLst/>
          <a:cxnLst/>
          <a:rect l="0" t="0" r="0" b="0"/>
          <a:pathLst>
            <a:path>
              <a:moveTo>
                <a:pt x="8508623" y="0"/>
              </a:moveTo>
              <a:lnTo>
                <a:pt x="8508623" y="298365"/>
              </a:lnTo>
              <a:lnTo>
                <a:pt x="0" y="298365"/>
              </a:lnTo>
              <a:lnTo>
                <a:pt x="0" y="56253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201450" y="1527954"/>
        <a:ext cx="426463" cy="5308"/>
      </dsp:txXfrm>
    </dsp:sp>
    <dsp:sp modelId="{3784CE87-4E8A-CE4E-9DEC-6AC3401B7168}">
      <dsp:nvSpPr>
        <dsp:cNvPr id="0" name=""/>
        <dsp:cNvSpPr/>
      </dsp:nvSpPr>
      <dsp:spPr>
        <a:xfrm>
          <a:off x="8516064" y="479486"/>
          <a:ext cx="2305860" cy="771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Decision </a:t>
          </a:r>
          <a:r>
            <a:rPr lang="en-GB" sz="1800" kern="1200" noProof="0" dirty="0"/>
            <a:t>to expand</a:t>
          </a:r>
        </a:p>
      </dsp:txBody>
      <dsp:txXfrm>
        <a:off x="8516064" y="479486"/>
        <a:ext cx="2305860" cy="771656"/>
      </dsp:txXfrm>
    </dsp:sp>
    <dsp:sp modelId="{FCCFDCCD-1463-9F4E-80F7-B47A277844CB}">
      <dsp:nvSpPr>
        <dsp:cNvPr id="0" name=""/>
        <dsp:cNvSpPr/>
      </dsp:nvSpPr>
      <dsp:spPr>
        <a:xfrm>
          <a:off x="2311500" y="2174849"/>
          <a:ext cx="4997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74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48115" y="2217915"/>
        <a:ext cx="26517" cy="5308"/>
      </dsp:txXfrm>
    </dsp:sp>
    <dsp:sp modelId="{DDE04787-681C-D644-AB9D-E5AD8954A770}">
      <dsp:nvSpPr>
        <dsp:cNvPr id="0" name=""/>
        <dsp:cNvSpPr/>
      </dsp:nvSpPr>
      <dsp:spPr>
        <a:xfrm>
          <a:off x="7440" y="1844274"/>
          <a:ext cx="2305860" cy="7525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Support coalition</a:t>
          </a:r>
        </a:p>
      </dsp:txBody>
      <dsp:txXfrm>
        <a:off x="7440" y="1844274"/>
        <a:ext cx="2305860" cy="752591"/>
      </dsp:txXfrm>
    </dsp:sp>
    <dsp:sp modelId="{EEC60150-4866-4045-96DC-4C6685851E30}">
      <dsp:nvSpPr>
        <dsp:cNvPr id="0" name=""/>
        <dsp:cNvSpPr/>
      </dsp:nvSpPr>
      <dsp:spPr>
        <a:xfrm>
          <a:off x="5147708" y="2174849"/>
          <a:ext cx="4997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74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84323" y="2217915"/>
        <a:ext cx="26517" cy="5308"/>
      </dsp:txXfrm>
    </dsp:sp>
    <dsp:sp modelId="{CA633C37-3D31-5F49-9801-96E975F1D459}">
      <dsp:nvSpPr>
        <dsp:cNvPr id="0" name=""/>
        <dsp:cNvSpPr/>
      </dsp:nvSpPr>
      <dsp:spPr>
        <a:xfrm>
          <a:off x="2843648" y="1856137"/>
          <a:ext cx="2305860" cy="7288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Codification</a:t>
          </a:r>
          <a:endParaRPr lang="en-GB" sz="1600" kern="1200" dirty="0"/>
        </a:p>
      </dsp:txBody>
      <dsp:txXfrm>
        <a:off x="2843648" y="1856137"/>
        <a:ext cx="2305860" cy="728863"/>
      </dsp:txXfrm>
    </dsp:sp>
    <dsp:sp modelId="{1C2976BC-D157-C14C-89B9-96D3E3B8C15E}">
      <dsp:nvSpPr>
        <dsp:cNvPr id="0" name=""/>
        <dsp:cNvSpPr/>
      </dsp:nvSpPr>
      <dsp:spPr>
        <a:xfrm>
          <a:off x="5679856" y="1856137"/>
          <a:ext cx="2305860" cy="7288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Diffusion</a:t>
          </a:r>
        </a:p>
      </dsp:txBody>
      <dsp:txXfrm>
        <a:off x="5679856" y="1856137"/>
        <a:ext cx="2305860" cy="7288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92742-1A50-674C-98BC-1B1DA6520D21}">
      <dsp:nvSpPr>
        <dsp:cNvPr id="0" name=""/>
        <dsp:cNvSpPr/>
      </dsp:nvSpPr>
      <dsp:spPr>
        <a:xfrm rot="16200000">
          <a:off x="975535" y="1326515"/>
          <a:ext cx="4707714" cy="4452024"/>
        </a:xfrm>
        <a:prstGeom prst="round2SameRect">
          <a:avLst>
            <a:gd name="adj1" fmla="val 16670"/>
            <a:gd name="adj2" fmla="val 0"/>
          </a:avLst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48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0" rIns="205740" bIns="22860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Ma</a:t>
          </a:r>
          <a:r>
            <a:rPr lang="hu-HU" sz="3600" b="1" kern="1200" dirty="0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k</a:t>
          </a:r>
          <a:r>
            <a:rPr lang="en-US" sz="3600" b="1" kern="1200" dirty="0" err="1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ro</a:t>
          </a:r>
          <a:r>
            <a:rPr lang="en-US" sz="3600" b="1" kern="1200" dirty="0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 </a:t>
          </a:r>
          <a:r>
            <a:rPr lang="hu-HU" sz="3600" b="1" kern="1200" dirty="0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környezet</a:t>
          </a:r>
          <a:endParaRPr lang="en-US" sz="3600" b="1" kern="1200" dirty="0">
            <a:solidFill>
              <a:srgbClr val="800000"/>
            </a:solidFill>
            <a:latin typeface="+mj-lt"/>
            <a:ea typeface="ＭＳ Ｐゴシック" charset="0"/>
            <a:cs typeface="ＭＳ Ｐゴシック" charset="0"/>
          </a:endParaRPr>
        </a:p>
        <a:p>
          <a:pPr lvl="0" algn="r" defTabSz="16002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en-GB" sz="2800" kern="1200" dirty="0" err="1">
              <a:solidFill>
                <a:schemeClr val="tx2">
                  <a:lumMod val="75000"/>
                </a:schemeClr>
              </a:solidFill>
            </a:rPr>
            <a:t>relev</a:t>
          </a:r>
          <a:r>
            <a:rPr lang="hu-HU" sz="2800" kern="1200" dirty="0" err="1">
              <a:solidFill>
                <a:schemeClr val="tx2">
                  <a:lumMod val="75000"/>
                </a:schemeClr>
              </a:solidFill>
            </a:rPr>
            <a:t>áns</a:t>
          </a: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szak</a:t>
          </a:r>
          <a:r>
            <a:rPr lang="en-GB" sz="2800" kern="1200" dirty="0" err="1">
              <a:solidFill>
                <a:schemeClr val="tx2">
                  <a:lumMod val="75000"/>
                </a:schemeClr>
              </a:solidFill>
            </a:rPr>
            <a:t>poli</a:t>
          </a:r>
          <a:r>
            <a:rPr lang="hu-HU" sz="2800" kern="1200" dirty="0" err="1">
              <a:solidFill>
                <a:schemeClr val="tx2">
                  <a:lumMod val="75000"/>
                </a:schemeClr>
              </a:solidFill>
            </a:rPr>
            <a:t>tikák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 lvl="0" algn="r" defTabSz="16002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oktatási rendszer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 lvl="0" algn="r" defTabSz="16002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önkormányzati</a:t>
          </a: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rendszer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 lvl="0" algn="r" defTabSz="16002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m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unkaerőpiac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 lvl="0" algn="r" defTabSz="16002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s</a:t>
          </a:r>
          <a:r>
            <a:rPr lang="hu-HU" sz="2800" kern="1200" dirty="0" err="1">
              <a:solidFill>
                <a:schemeClr val="tx2">
                  <a:lumMod val="75000"/>
                </a:schemeClr>
              </a:solidFill>
            </a:rPr>
            <a:t>zociális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 gondoskodás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 lvl="0" algn="r" defTabSz="16002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közvélemény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 lvl="0" algn="r" defTabSz="16002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országos</a:t>
          </a: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 m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é</a:t>
          </a:r>
          <a:r>
            <a:rPr lang="en-GB" sz="2800" kern="1200" dirty="0" err="1">
              <a:solidFill>
                <a:schemeClr val="tx2">
                  <a:lumMod val="75000"/>
                </a:schemeClr>
              </a:solidFill>
            </a:rPr>
            <a:t>dia</a:t>
          </a:r>
          <a:endParaRPr lang="en-US" sz="2600" kern="1200" dirty="0">
            <a:solidFill>
              <a:schemeClr val="tx2">
                <a:lumMod val="75000"/>
              </a:schemeClr>
            </a:solidFill>
          </a:endParaRPr>
        </a:p>
      </dsp:txBody>
      <dsp:txXfrm rot="5400000">
        <a:off x="1320749" y="1416039"/>
        <a:ext cx="4234655" cy="4272976"/>
      </dsp:txXfrm>
    </dsp:sp>
    <dsp:sp modelId="{8E38EB08-86CB-0941-B8DB-B0D69312E837}">
      <dsp:nvSpPr>
        <dsp:cNvPr id="0" name=""/>
        <dsp:cNvSpPr/>
      </dsp:nvSpPr>
      <dsp:spPr>
        <a:xfrm rot="5400000">
          <a:off x="5454429" y="1301818"/>
          <a:ext cx="4707714" cy="4501418"/>
        </a:xfrm>
        <a:prstGeom prst="round2SameRect">
          <a:avLst>
            <a:gd name="adj1" fmla="val 16670"/>
            <a:gd name="adj2" fmla="val 0"/>
          </a:avLst>
        </a:prstGeom>
        <a:gradFill flip="none" rotWithShape="1">
          <a:gsLst>
            <a:gs pos="94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48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28600" rIns="137160" bIns="22860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Mi</a:t>
          </a:r>
          <a:r>
            <a:rPr lang="hu-HU" sz="3600" b="1" kern="1200" dirty="0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k</a:t>
          </a:r>
          <a:r>
            <a:rPr lang="en-US" sz="3600" b="1" kern="1200" dirty="0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r</a:t>
          </a:r>
          <a:r>
            <a:rPr lang="hu-HU" sz="3600" b="1" kern="1200" dirty="0">
              <a:solidFill>
                <a:srgbClr val="800000"/>
              </a:solidFill>
              <a:latin typeface="+mj-lt"/>
              <a:ea typeface="ＭＳ Ｐゴシック" charset="0"/>
              <a:cs typeface="ＭＳ Ｐゴシック" charset="0"/>
            </a:rPr>
            <a:t>o környezet</a:t>
          </a:r>
          <a:endParaRPr lang="en-US" sz="3600" b="1" kern="1200" dirty="0">
            <a:solidFill>
              <a:srgbClr val="800000"/>
            </a:solidFill>
            <a:latin typeface="+mj-lt"/>
            <a:ea typeface="ＭＳ Ｐゴシック" charset="0"/>
            <a:cs typeface="ＭＳ Ｐゴシック" charset="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személyes kapcsolatok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iskolák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helyi hatalmi struktúrák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munkalehetőségek</a:t>
          </a:r>
          <a:endParaRPr lang="en-GB" sz="2800" kern="1200" dirty="0">
            <a:solidFill>
              <a:schemeClr val="tx2">
                <a:lumMod val="75000"/>
              </a:schemeClr>
            </a:solidFill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hu-HU" sz="2800" kern="1200" dirty="0" err="1">
              <a:solidFill>
                <a:schemeClr val="tx2">
                  <a:lumMod val="75000"/>
                </a:schemeClr>
              </a:solidFill>
            </a:rPr>
            <a:t>szoc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. gondoskodás </a:t>
          </a: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(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helyi</a:t>
          </a: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)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közvélemény </a:t>
          </a: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(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helyi</a:t>
          </a: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)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helyi</a:t>
          </a:r>
          <a:r>
            <a:rPr lang="en-GB" sz="2800" kern="1200" dirty="0">
              <a:solidFill>
                <a:schemeClr val="tx2">
                  <a:lumMod val="75000"/>
                </a:schemeClr>
              </a:solidFill>
            </a:rPr>
            <a:t> m</a:t>
          </a:r>
          <a:r>
            <a:rPr lang="hu-HU" sz="2800" kern="1200" dirty="0">
              <a:solidFill>
                <a:schemeClr val="tx2">
                  <a:lumMod val="75000"/>
                </a:schemeClr>
              </a:solidFill>
            </a:rPr>
            <a:t>é</a:t>
          </a:r>
          <a:r>
            <a:rPr lang="en-GB" sz="2800" kern="1200" dirty="0" err="1">
              <a:solidFill>
                <a:schemeClr val="tx2">
                  <a:lumMod val="75000"/>
                </a:schemeClr>
              </a:solidFill>
            </a:rPr>
            <a:t>dia</a:t>
          </a:r>
          <a:endParaRPr lang="en-US" sz="28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5557578" y="1418451"/>
        <a:ext cx="4281637" cy="4268152"/>
      </dsp:txXfrm>
    </dsp:sp>
    <dsp:sp modelId="{FBA8C169-F5FF-6045-88BA-A3086E78325D}">
      <dsp:nvSpPr>
        <dsp:cNvPr id="0" name=""/>
        <dsp:cNvSpPr/>
      </dsp:nvSpPr>
      <dsp:spPr>
        <a:xfrm>
          <a:off x="4243191" y="191685"/>
          <a:ext cx="2663078" cy="266294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7D54C-656A-4B43-B059-B42006A8FF4A}">
      <dsp:nvSpPr>
        <dsp:cNvPr id="0" name=""/>
        <dsp:cNvSpPr/>
      </dsp:nvSpPr>
      <dsp:spPr>
        <a:xfrm rot="10800000">
          <a:off x="4555810" y="4934749"/>
          <a:ext cx="2037840" cy="142198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3F2DD6-682A-D641-8EDF-90EA4BCBB8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60D67-783A-6F4A-A5D0-830A5CE36B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5794E9-0A4F-1E4A-BC88-DB6EA3E39678}" type="datetimeFigureOut">
              <a:rPr lang="en-US" altLang="en-US"/>
              <a:pPr>
                <a:defRPr/>
              </a:pPr>
              <a:t>12/8/2021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3D36A73-5DAB-2249-9FC9-3CC5A98671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A8B053-F36E-D444-9EB2-884E33683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Click to edit Master text styles</a:t>
            </a:r>
          </a:p>
          <a:p>
            <a:pPr lvl="1"/>
            <a:r>
              <a:rPr lang="hu-HU" noProof="0"/>
              <a:t>Second level</a:t>
            </a:r>
          </a:p>
          <a:p>
            <a:pPr lvl="2"/>
            <a:r>
              <a:rPr lang="hu-HU" noProof="0"/>
              <a:t>Third level</a:t>
            </a:r>
          </a:p>
          <a:p>
            <a:pPr lvl="3"/>
            <a:r>
              <a:rPr lang="hu-HU" noProof="0"/>
              <a:t>Fourth level</a:t>
            </a:r>
          </a:p>
          <a:p>
            <a:pPr lvl="4"/>
            <a:r>
              <a:rPr lang="hu-HU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0F2B1-C55D-734E-97A5-C712DC538F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5D7AB-0D2E-634B-A6CC-5B7EAD79D9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61CD22-7B3F-5F40-8E18-ED7A998611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609585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219170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828754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438339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1CD22-7B3F-5F40-8E18-ED7A99861164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5657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1CD22-7B3F-5F40-8E18-ED7A99861164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4931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1CD22-7B3F-5F40-8E18-ED7A99861164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4934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1CD22-7B3F-5F40-8E18-ED7A99861164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9195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1CD22-7B3F-5F40-8E18-ED7A99861164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5315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1CD22-7B3F-5F40-8E18-ED7A99861164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5276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1CD22-7B3F-5F40-8E18-ED7A99861164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7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1CD22-7B3F-5F40-8E18-ED7A99861164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413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1CD22-7B3F-5F40-8E18-ED7A99861164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9316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A688D046-5B71-6C44-969E-E1CCD0A850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2C52B4-B072-4C43-A66F-63FC077DEB85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6D343350-6DF3-274A-BB54-0AC094834C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431BA0-BE39-9143-988F-3B19C41D1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482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4FADB3D-7532-4373-8D3A-35F58AFAF818}" type="datetime4">
              <a:rPr lang="en-GB" smtClean="0"/>
              <a:t>08 December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This project has recieved funding from the European Union's Seventh Framework Programme for research, technological development and demonstration under grant agreement no 613261.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1040-7AAA-4EB5-B750-E11966DD235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52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4FADB3D-7532-4373-8D3A-35F58AFAF818}" type="datetime4">
              <a:rPr lang="en-GB" smtClean="0"/>
              <a:t>08 December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This project has recieved funding from the European Union's Seventh Framework Programme for research, technological development and demonstration under grant agreement no 613261.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1040-7AAA-4EB5-B750-E11966DD23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18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4FADB3D-7532-4373-8D3A-35F58AFAF818}" type="datetime4">
              <a:rPr lang="en-GB" smtClean="0"/>
              <a:t>08 December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This project has recieved funding from the European Union's Seventh Framework Programme for research, technological development and demonstration under grant agreement no 613261.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1040-7AAA-4EB5-B750-E11966DD235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44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1CD22-7B3F-5F40-8E18-ED7A99861164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3527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1CD22-7B3F-5F40-8E18-ED7A99861164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043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 sz="5867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22987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0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0F62-3F97-A74A-91C4-E37B196A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BD57C-9FDA-A34E-BC73-719B336CA76F}" type="datetimeFigureOut">
              <a:rPr lang="en-US" altLang="en-US"/>
              <a:pPr>
                <a:defRPr/>
              </a:pPr>
              <a:t>12/8/2021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AD3C-3FB2-9047-8088-C026E7CD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BD892-151C-274B-A3EC-B11FB85B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EFE5A3B-7318-0440-B366-DA67075E10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21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96F6F-5080-FB44-97E8-BEB1752C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B781-532D-2B4F-8FBF-0EC6DD9E218D}" type="datetimeFigureOut">
              <a:rPr lang="en-US" altLang="en-US"/>
              <a:pPr>
                <a:defRPr/>
              </a:pPr>
              <a:t>12/8/2021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BB9DB-46A6-0143-AD2F-537C0EDD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09924-99F8-BF4A-8595-878D4082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12D6F70-570A-4E4C-9153-D2D6E690F0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675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CBE9A-A51C-C14A-85AB-5A678B75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97F4-2916-5346-B1F7-3F49CA8DED02}" type="datetimeFigureOut">
              <a:rPr lang="en-US" altLang="en-US"/>
              <a:pPr>
                <a:defRPr/>
              </a:pPr>
              <a:t>12/8/2021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02D4B-7BDA-924E-8E74-DD4FA538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CA36D-6B9C-2846-8EB1-0B167484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677C6E8-4724-B24F-9A19-2319EDD92F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002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D7243-51B3-0246-A42E-1161109D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CB441-83AC-C040-938C-D34A2CE5DB4B}" type="datetimeFigureOut">
              <a:rPr lang="en-US" altLang="en-US"/>
              <a:pPr>
                <a:defRPr/>
              </a:pPr>
              <a:t>12/8/2021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908F1-96E8-624E-A15C-3F6D9060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7D200-21D5-F14C-A5AC-65D27BE6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584BEA1-F998-F84E-AFE6-C12DC08FAF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88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800" b="1" cap="small">
                <a:solidFill>
                  <a:srgbClr val="800000"/>
                </a:solidFill>
              </a:defRPr>
            </a:lvl1pPr>
          </a:lstStyle>
          <a:p>
            <a:r>
              <a:rPr lang="hu-HU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37DEB-65CF-744A-B707-B4661B23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54693-34DF-2C4B-80D8-7484646D6DBB}" type="datetimeFigureOut">
              <a:rPr lang="en-US" altLang="en-US"/>
              <a:pPr>
                <a:defRPr/>
              </a:pPr>
              <a:t>12/8/2021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6AD6-5DE8-F143-A793-17E4A357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2B8F7-F77D-6E4C-8CBF-CE6C42C9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14BCE93-9169-804A-83FC-D593102A5B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830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4BE06A-F8F5-7741-A9B4-66FE3854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144A1-7107-2B48-AE33-C875BA706E31}" type="datetimeFigureOut">
              <a:rPr lang="en-US" altLang="en-US"/>
              <a:pPr>
                <a:defRPr/>
              </a:pPr>
              <a:t>12/8/2021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BB9EEA-7516-6241-A30E-7C71F96C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80ECF3-95B4-B64E-9687-C6A1BCD4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086A448-61C3-DF4E-996B-30DFDE20ED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498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8335C8-A3AE-3C41-9435-BDD32EC0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77E08-E612-8543-8663-D9971B65C096}" type="datetimeFigureOut">
              <a:rPr lang="en-US" altLang="en-US"/>
              <a:pPr>
                <a:defRPr/>
              </a:pPr>
              <a:t>12/8/2021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6590B1F-9301-044C-9E86-F50B53D3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EF2033-15D8-8C45-A7C7-97195C65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DF02DE4-709E-A94A-BF9F-7D40F012E7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852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480369-3326-2645-A2A4-43CA3DD1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138D-3D33-6142-B4EF-4514B64DEF06}" type="datetimeFigureOut">
              <a:rPr lang="en-US" altLang="en-US"/>
              <a:pPr>
                <a:defRPr/>
              </a:pPr>
              <a:t>12/8/2021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D2E6788-F81F-AF43-801C-0987EEA0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05C403-837D-F34B-8609-BD9A777D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AB83CBC-EA98-6A4F-BC7D-ECAF662301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700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2028EE8-1596-2346-95CD-E2107C50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8015-342E-EA40-876B-B7D2AE2C3D37}" type="datetimeFigureOut">
              <a:rPr lang="en-US" altLang="en-US"/>
              <a:pPr>
                <a:defRPr/>
              </a:pPr>
              <a:t>12/8/2021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99E8892-3DE4-664D-8E99-ABCA30C40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FA7774-5972-7D4D-9F26-3593D9B40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672B3E0-4C69-F84A-A9D6-66FFB093C0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70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FE443B-8141-E04A-BCC5-AD8581BE8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21337-59BC-A74F-89D5-6AEBBF4CF0CD}" type="datetimeFigureOut">
              <a:rPr lang="en-US" altLang="en-US"/>
              <a:pPr>
                <a:defRPr/>
              </a:pPr>
              <a:t>12/8/2021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6B538D-DD3A-7243-8CC8-A06AB740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C9D771-BAD0-F54C-ABB1-0D91871D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761E77B-2E40-C34C-9D80-385D79637E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196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39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7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CF86E1-E7E4-E144-95A7-DA32279D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747BB-AE0E-A541-A967-333D599A6D4B}" type="datetimeFigureOut">
              <a:rPr lang="en-US" altLang="en-US"/>
              <a:pPr>
                <a:defRPr/>
              </a:pPr>
              <a:t>12/8/2021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BA1691-E42D-CB4A-BFFB-A943F8D1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354EB3-3EA8-4141-A72D-A9749038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DD30FF1-214B-5B4A-AAFD-85E5A3BC0C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983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E42784-CCE6-E94F-BDC5-809ED0A8C1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36537"/>
            <a:ext cx="10972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486A23C-26CD-C049-9D41-8DCA417BB3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939802"/>
            <a:ext cx="10972800" cy="541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7DA89-AB81-7F48-A7C5-4042F3A26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701851-F393-3C42-9D54-77C2CA4162B8}" type="datetimeFigureOut">
              <a:rPr lang="en-US" altLang="en-US"/>
              <a:pPr>
                <a:defRPr/>
              </a:pPr>
              <a:t>12/8/2021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0896-5A91-3C49-BBF6-59226A35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4CC48-1810-C248-A999-AB680E8B9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3366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Havas A BCE, 23 March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xStyles>
    <p:titleStyle>
      <a:lvl1pPr algn="l" defTabSz="609570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800000"/>
          </a:solidFill>
          <a:latin typeface="+mj-lt"/>
          <a:ea typeface="ＭＳ Ｐゴシック" charset="0"/>
          <a:cs typeface="ＭＳ Ｐゴシック" charset="0"/>
        </a:defRPr>
      </a:lvl1pPr>
      <a:lvl2pPr algn="l" defTabSz="60957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60957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60957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60957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5pPr>
      <a:lvl6pPr marL="609570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39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09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78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63527" indent="-463527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733" kern="1200">
          <a:solidFill>
            <a:srgbClr val="000090"/>
          </a:solidFill>
          <a:latin typeface="+mn-lt"/>
          <a:ea typeface="ＭＳ Ｐゴシック" charset="0"/>
          <a:cs typeface="ＭＳ Ｐゴシック" charset="0"/>
        </a:defRPr>
      </a:lvl1pPr>
      <a:lvl2pPr marL="990551" indent="-380982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90"/>
          </a:solidFill>
          <a:latin typeface="+mn-lt"/>
          <a:ea typeface="ＭＳ Ｐゴシック" charset="0"/>
          <a:cs typeface="+mn-cs"/>
        </a:defRPr>
      </a:lvl2pPr>
      <a:lvl3pPr marL="1523923" indent="-304784" algn="l" defTabSz="609570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667" kern="1200">
          <a:solidFill>
            <a:srgbClr val="000090"/>
          </a:solidFill>
          <a:latin typeface="+mn-lt"/>
          <a:ea typeface="ＭＳ Ｐゴシック" charset="0"/>
          <a:cs typeface="+mn-cs"/>
        </a:defRPr>
      </a:lvl3pPr>
      <a:lvl4pPr marL="2133493" indent="-304784" algn="l" defTabSz="60957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rgbClr val="000090"/>
          </a:solidFill>
          <a:latin typeface="+mn-lt"/>
          <a:ea typeface="ＭＳ Ｐゴシック" charset="0"/>
          <a:cs typeface="+mn-cs"/>
        </a:defRPr>
      </a:lvl4pPr>
      <a:lvl5pPr marL="2743063" indent="-304784" algn="l" defTabSz="60957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²"/>
        <a:defRPr kern="1200">
          <a:solidFill>
            <a:srgbClr val="000090"/>
          </a:solidFill>
          <a:latin typeface="+mn-lt"/>
          <a:ea typeface="ＭＳ Ｐゴシック" charset="0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gyorgy.molnar@krtk.hu" TargetMode="External"/><Relationship Id="rId2" Type="http://schemas.openxmlformats.org/officeDocument/2006/relationships/hyperlink" Target="mailto:attila.havas@krtk.h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C438596-C36D-274B-844D-34E94265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352" y="320068"/>
            <a:ext cx="11607801" cy="3500967"/>
          </a:xfrm>
        </p:spPr>
        <p:txBody>
          <a:bodyPr/>
          <a:lstStyle/>
          <a:p>
            <a:pPr eaLnBrk="1" hangingPunct="1"/>
            <a:r>
              <a:rPr lang="hu-HU" sz="5400" dirty="0">
                <a:latin typeface="Calibri" panose="020F0502020204030204" pitchFamily="34" charset="0"/>
              </a:rPr>
              <a:t>A társadalmi innováció modelljei </a:t>
            </a:r>
            <a:br>
              <a:rPr lang="hu-HU" sz="5400" dirty="0">
                <a:latin typeface="Calibri" panose="020F0502020204030204" pitchFamily="34" charset="0"/>
              </a:rPr>
            </a:br>
            <a:r>
              <a:rPr lang="hu-HU" sz="4000" dirty="0">
                <a:latin typeface="Calibri" panose="020F0502020204030204" pitchFamily="34" charset="0"/>
              </a:rPr>
              <a:t>Javaslat egy új, többcsatornás, interaktív tanulási modellre</a:t>
            </a:r>
            <a:endParaRPr lang="hu-HU" altLang="en-US" sz="4800" dirty="0">
              <a:ea typeface="ＭＳ Ｐゴシック" panose="020B0600070205080204" pitchFamily="34" charset="-128"/>
            </a:endParaRP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C8DB1502-C495-994E-B29B-4005A86F2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79" y="3620330"/>
            <a:ext cx="11815947" cy="291760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3200" dirty="0">
                <a:ea typeface="ＭＳ Ｐゴシック" panose="020B0600070205080204" pitchFamily="34" charset="-128"/>
              </a:rPr>
              <a:t>Havas Attila, Molnár György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3200" dirty="0">
                <a:ea typeface="ＭＳ Ｐゴシック" panose="020B0600070205080204" pitchFamily="34" charset="-128"/>
              </a:rPr>
              <a:t>KRTK KTI </a:t>
            </a:r>
            <a:endParaRPr lang="en-GB" altLang="en-US" sz="1733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GB" altLang="en-US" sz="1733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GB" altLang="en-US" sz="1733" dirty="0">
              <a:ea typeface="ＭＳ Ｐゴシック" panose="020B0600070205080204" pitchFamily="34" charset="-128"/>
            </a:endParaRPr>
          </a:p>
          <a:p>
            <a:r>
              <a:rPr lang="hu-HU" sz="2800" i="1" dirty="0"/>
              <a:t>Társadalmi innovációk és az üzleti innovációk társadalmi környezete 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hu-HU" sz="2800" dirty="0"/>
              <a:t>KRTK – TK konferencia 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hu-HU" sz="2400" dirty="0">
                <a:ea typeface="ＭＳ Ｐゴシック" panose="020B0600070205080204" pitchFamily="34" charset="-128"/>
              </a:rPr>
              <a:t>2021. december 7. 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endParaRPr lang="en-GB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69E45A-EAAF-5C4B-A515-563BF066F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4655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HU" altLang="en-H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en-HU" altLang="en-H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en-HU" altLang="en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4FE21E59-6ED9-3447-BD6A-B8ECEBFF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4" y="322313"/>
            <a:ext cx="11353801" cy="8911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en-US" sz="3600" dirty="0">
                <a:ea typeface="ＭＳ Ｐゴシック" panose="020B0600070205080204" pitchFamily="34" charset="-128"/>
              </a:rPr>
              <a:t>Egy lényeges különbség</a:t>
            </a:r>
            <a:r>
              <a:rPr lang="hu-HU" altLang="en-US" dirty="0">
                <a:ea typeface="ＭＳ Ｐゴシック" panose="020B0600070205080204" pitchFamily="34" charset="-128"/>
              </a:rPr>
              <a:t>: eltérő szelekciós mechanizmusok</a:t>
            </a:r>
            <a:endParaRPr lang="en-GB" altLang="en-US" sz="36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886BA65-DE47-C64A-963F-90E78E454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4" y="1469205"/>
            <a:ext cx="11112500" cy="513256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hu-HU" altLang="en-US" sz="2800" dirty="0">
                <a:ea typeface="ＭＳ Ｐゴシック" panose="020B0600070205080204" pitchFamily="34" charset="-128"/>
              </a:rPr>
              <a:t>Üzleti </a:t>
            </a:r>
            <a:r>
              <a:rPr lang="en-GB" altLang="en-US" sz="2800" dirty="0" err="1">
                <a:ea typeface="ＭＳ Ｐゴシック" panose="020B0600070205080204" pitchFamily="34" charset="-128"/>
              </a:rPr>
              <a:t>innov</a:t>
            </a:r>
            <a:r>
              <a:rPr lang="hu-HU" altLang="en-US" sz="2800" dirty="0" err="1">
                <a:ea typeface="ＭＳ Ｐゴシック" panose="020B0600070205080204" pitchFamily="34" charset="-128"/>
              </a:rPr>
              <a:t>áció</a:t>
            </a:r>
            <a:r>
              <a:rPr lang="en-GB" altLang="en-US" sz="2800" dirty="0">
                <a:ea typeface="ＭＳ Ｐゴシック" panose="020B0600070205080204" pitchFamily="34" charset="-128"/>
              </a:rPr>
              <a:t>: </a:t>
            </a:r>
            <a:r>
              <a:rPr lang="hu-HU" altLang="en-US" sz="2800" dirty="0">
                <a:ea typeface="ＭＳ Ｐゴシック" panose="020B0600070205080204" pitchFamily="34" charset="-128"/>
              </a:rPr>
              <a:t>a piac szelektál</a:t>
            </a:r>
            <a:endParaRPr lang="en-GB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hu-HU" altLang="en-US" sz="2800" i="1" dirty="0">
                <a:ea typeface="ＭＳ Ｐゴシック" panose="020B0600070205080204" pitchFamily="34" charset="-128"/>
              </a:rPr>
              <a:t>Társadalmi</a:t>
            </a:r>
            <a:r>
              <a:rPr lang="en-GB" altLang="en-US" sz="2800" i="1" dirty="0">
                <a:ea typeface="ＭＳ Ｐゴシック" panose="020B0600070205080204" pitchFamily="34" charset="-128"/>
              </a:rPr>
              <a:t> </a:t>
            </a:r>
            <a:r>
              <a:rPr lang="en-GB" altLang="en-US" sz="2800" i="1" dirty="0" err="1">
                <a:ea typeface="ＭＳ Ｐゴシック" panose="020B0600070205080204" pitchFamily="34" charset="-128"/>
              </a:rPr>
              <a:t>innov</a:t>
            </a:r>
            <a:r>
              <a:rPr lang="hu-HU" altLang="en-US" sz="2800" i="1" dirty="0" err="1">
                <a:ea typeface="ＭＳ Ｐゴシック" panose="020B0600070205080204" pitchFamily="34" charset="-128"/>
              </a:rPr>
              <a:t>áció</a:t>
            </a:r>
            <a:r>
              <a:rPr lang="en-GB" altLang="en-US" sz="2800" i="1" dirty="0">
                <a:ea typeface="ＭＳ Ｐゴシック" panose="020B0600070205080204" pitchFamily="34" charset="-128"/>
              </a:rPr>
              <a:t>: </a:t>
            </a:r>
            <a:r>
              <a:rPr lang="hu-HU" altLang="en-US" sz="2800" i="1" dirty="0">
                <a:ea typeface="ＭＳ Ｐゴシック" panose="020B0600070205080204" pitchFamily="34" charset="-128"/>
              </a:rPr>
              <a:t>sokkal összetettebb, több szereplős szelekciós folyamat</a:t>
            </a:r>
            <a:r>
              <a:rPr lang="en-GB" altLang="en-US" sz="2800" dirty="0">
                <a:ea typeface="ＭＳ Ｐゴシック" panose="020B0600070205080204" pitchFamily="34" charset="-128"/>
              </a:rPr>
              <a:t>; </a:t>
            </a:r>
            <a:r>
              <a:rPr lang="hu-HU" altLang="en-US" sz="2800" dirty="0">
                <a:ea typeface="ＭＳ Ｐゴシック" panose="020B0600070205080204" pitchFamily="34" charset="-128"/>
              </a:rPr>
              <a:t>minden szereplő behozza a játszmába saját értékeit és értékelési szempontjait</a:t>
            </a:r>
            <a:r>
              <a:rPr lang="en-GB" altLang="en-US" sz="2800" dirty="0">
                <a:ea typeface="ＭＳ Ｐゴシック" panose="020B0600070205080204" pitchFamily="34" charset="-128"/>
              </a:rPr>
              <a:t/>
            </a:r>
            <a:br>
              <a:rPr lang="en-GB" altLang="en-US" sz="2800" dirty="0">
                <a:ea typeface="ＭＳ Ｐゴシック" panose="020B0600070205080204" pitchFamily="34" charset="-128"/>
              </a:rPr>
            </a:br>
            <a:r>
              <a:rPr lang="hu-HU" altLang="en-US" sz="2400" dirty="0">
                <a:ea typeface="ＭＳ Ｐゴシック" panose="020B0600070205080204" pitchFamily="34" charset="-128"/>
              </a:rPr>
              <a:t>társadalmi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innov</a:t>
            </a:r>
            <a:r>
              <a:rPr lang="hu-HU" altLang="en-US" sz="2400" dirty="0" err="1">
                <a:ea typeface="ＭＳ Ｐゴシック" panose="020B0600070205080204" pitchFamily="34" charset="-128"/>
              </a:rPr>
              <a:t>átorok</a:t>
            </a:r>
            <a:r>
              <a:rPr lang="en-GB" altLang="en-US" sz="2400" dirty="0">
                <a:ea typeface="ＭＳ Ｐゴシック" panose="020B0600070205080204" pitchFamily="34" charset="-128"/>
              </a:rPr>
              <a:t>; </a:t>
            </a:r>
            <a:r>
              <a:rPr lang="hu-HU" altLang="en-US" sz="2400" dirty="0">
                <a:ea typeface="ＭＳ Ｐゴシック" panose="020B0600070205080204" pitchFamily="34" charset="-128"/>
              </a:rPr>
              <a:t>kedvezményezettek</a:t>
            </a:r>
            <a:r>
              <a:rPr lang="en-GB" altLang="en-US" sz="2400" dirty="0">
                <a:ea typeface="ＭＳ Ｐゴシック" panose="020B0600070205080204" pitchFamily="34" charset="-128"/>
              </a:rPr>
              <a:t>; </a:t>
            </a:r>
            <a:r>
              <a:rPr lang="hu-HU" altLang="en-US" sz="2400" dirty="0">
                <a:ea typeface="ＭＳ Ｐゴシック" panose="020B0600070205080204" pitchFamily="34" charset="-128"/>
              </a:rPr>
              <a:t>különböző szintű döntéshozók;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politi</a:t>
            </a:r>
            <a:r>
              <a:rPr lang="hu-HU" altLang="en-US" sz="2400" dirty="0" err="1">
                <a:ea typeface="ＭＳ Ｐゴシック" panose="020B0600070205080204" pitchFamily="34" charset="-128"/>
              </a:rPr>
              <a:t>kusok</a:t>
            </a:r>
            <a:r>
              <a:rPr lang="en-GB" altLang="en-US" sz="2400" dirty="0">
                <a:ea typeface="ＭＳ Ｐゴシック" panose="020B0600070205080204" pitchFamily="34" charset="-128"/>
              </a:rPr>
              <a:t>; </a:t>
            </a:r>
            <a:r>
              <a:rPr lang="hu-HU" altLang="en-US" sz="2400" dirty="0">
                <a:ea typeface="ＭＳ Ｐゴシック" panose="020B0600070205080204" pitchFamily="34" charset="-128"/>
              </a:rPr>
              <a:t>(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poten</a:t>
            </a:r>
            <a:r>
              <a:rPr lang="hu-HU" altLang="en-US" sz="2400" dirty="0">
                <a:ea typeface="ＭＳ Ｐゴシック" panose="020B0600070205080204" pitchFamily="34" charset="-128"/>
              </a:rPr>
              <a:t>c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i</a:t>
            </a:r>
            <a:r>
              <a:rPr lang="hu-HU" altLang="en-US" sz="2400" dirty="0">
                <a:ea typeface="ＭＳ Ｐゴシック" panose="020B0600070205080204" pitchFamily="34" charset="-128"/>
              </a:rPr>
              <a:t>á</a:t>
            </a:r>
            <a:r>
              <a:rPr lang="en-GB" altLang="en-US" sz="2400" dirty="0">
                <a:ea typeface="ＭＳ Ｐゴシック" panose="020B0600070205080204" pitchFamily="34" charset="-128"/>
              </a:rPr>
              <a:t>l</a:t>
            </a:r>
            <a:r>
              <a:rPr lang="hu-HU" altLang="en-US" sz="2400" dirty="0">
                <a:ea typeface="ＭＳ Ｐゴシック" panose="020B0600070205080204" pitchFamily="34" charset="-128"/>
              </a:rPr>
              <a:t>is)</a:t>
            </a:r>
            <a:r>
              <a:rPr lang="en-GB" altLang="en-US" sz="2400" dirty="0">
                <a:ea typeface="ＭＳ Ｐゴシック" panose="020B0600070205080204" pitchFamily="34" charset="-128"/>
              </a:rPr>
              <a:t> s</a:t>
            </a:r>
            <a:r>
              <a:rPr lang="hu-HU" altLang="en-US" sz="2400" dirty="0">
                <a:ea typeface="ＭＳ Ｐゴシック" panose="020B0600070205080204" pitchFamily="34" charset="-128"/>
              </a:rPr>
              <a:t>z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pon</a:t>
            </a:r>
            <a:r>
              <a:rPr lang="hu-HU" altLang="en-US" sz="2400" dirty="0" err="1">
                <a:ea typeface="ＭＳ Ｐゴシック" panose="020B0600070205080204" pitchFamily="34" charset="-128"/>
              </a:rPr>
              <a:t>zorok</a:t>
            </a:r>
            <a:r>
              <a:rPr lang="en-GB" altLang="en-US" sz="2400" dirty="0">
                <a:ea typeface="ＭＳ Ｐゴシック" panose="020B0600070205080204" pitchFamily="34" charset="-128"/>
              </a:rPr>
              <a:t>; </a:t>
            </a:r>
            <a:r>
              <a:rPr lang="hu-HU" altLang="en-US" sz="2400" dirty="0">
                <a:ea typeface="ＭＳ Ｐゴシック" panose="020B0600070205080204" pitchFamily="34" charset="-128"/>
              </a:rPr>
              <a:t>bizonyos mértékig a média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hu-HU" altLang="en-US" sz="2400" dirty="0">
                <a:ea typeface="ＭＳ Ｐゴシック" panose="020B0600070205080204" pitchFamily="34" charset="-128"/>
              </a:rPr>
              <a:t>és más véleményformálók</a:t>
            </a:r>
          </a:p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hu-HU" altLang="en-US" sz="2400" dirty="0">
                <a:ea typeface="ＭＳ Ｐゴシック" panose="020B0600070205080204" pitchFamily="34" charset="-128"/>
              </a:rPr>
              <a:t>A társadalmi innováció esetében elengedhetetlen a társadalmi problémát létrehozó mechanizmusok megértése</a:t>
            </a:r>
            <a:endParaRPr lang="hu-HU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354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60287"/>
            <a:ext cx="10972800" cy="639763"/>
          </a:xfrm>
        </p:spPr>
        <p:txBody>
          <a:bodyPr>
            <a:noAutofit/>
          </a:bodyPr>
          <a:lstStyle/>
          <a:p>
            <a:r>
              <a:rPr lang="hu-HU" sz="3600" dirty="0"/>
              <a:t>A társadalmi </a:t>
            </a:r>
            <a:r>
              <a:rPr lang="en-GB" sz="3600" dirty="0" err="1"/>
              <a:t>probl</a:t>
            </a:r>
            <a:r>
              <a:rPr lang="hu-HU" sz="3600" dirty="0"/>
              <a:t>é</a:t>
            </a:r>
            <a:r>
              <a:rPr lang="en-GB" sz="3600" dirty="0"/>
              <a:t>m</a:t>
            </a:r>
            <a:r>
              <a:rPr lang="hu-HU" sz="3600" dirty="0" err="1"/>
              <a:t>ák</a:t>
            </a:r>
            <a:r>
              <a:rPr lang="hu-HU" sz="3600" dirty="0"/>
              <a:t> újratermelése</a:t>
            </a:r>
            <a:endParaRPr lang="en-GB" sz="3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83078" y="1103844"/>
            <a:ext cx="2110365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cs typeface="Times" panose="02020603050405020304" pitchFamily="18" charset="0"/>
              </a:rPr>
              <a:t>In</a:t>
            </a:r>
            <a:r>
              <a:rPr lang="hu-HU" sz="2800" b="1" dirty="0" err="1">
                <a:solidFill>
                  <a:schemeClr val="tx2"/>
                </a:solidFill>
                <a:cs typeface="Times" panose="02020603050405020304" pitchFamily="18" charset="0"/>
              </a:rPr>
              <a:t>tézmények</a:t>
            </a:r>
            <a:endParaRPr lang="en-GB" sz="2800" b="1" dirty="0">
              <a:solidFill>
                <a:schemeClr val="tx2"/>
              </a:solidFill>
              <a:cs typeface="Times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150157" y="1071556"/>
            <a:ext cx="3646608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cs typeface="Times" panose="02020603050405020304" pitchFamily="18" charset="0"/>
              </a:rPr>
              <a:t>Társadalmi kapcsolatok</a:t>
            </a:r>
            <a:endParaRPr lang="en-GB" sz="2800" b="1" dirty="0">
              <a:solidFill>
                <a:schemeClr val="tx2"/>
              </a:solidFill>
              <a:cs typeface="Times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601181" y="6098862"/>
            <a:ext cx="3128429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cs typeface="Times" panose="02020603050405020304" pitchFamily="18" charset="0"/>
              </a:rPr>
              <a:t>Értelmezési keretek</a:t>
            </a:r>
            <a:endParaRPr lang="en-GB" sz="2800" b="1" dirty="0">
              <a:solidFill>
                <a:schemeClr val="tx2"/>
              </a:solidFill>
              <a:cs typeface="Times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947097" y="2823318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  <a:cs typeface="Times" panose="02020603050405020304" pitchFamily="18" charset="0"/>
              </a:rPr>
              <a:t>Társadalmi</a:t>
            </a:r>
            <a:r>
              <a:rPr lang="en-GB" b="1" dirty="0">
                <a:solidFill>
                  <a:srgbClr val="C00000"/>
                </a:solidFill>
                <a:cs typeface="Times" panose="02020603050405020304" pitchFamily="18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cs typeface="Times" panose="02020603050405020304" pitchFamily="18" charset="0"/>
              </a:rPr>
              <a:t>probl</a:t>
            </a:r>
            <a:r>
              <a:rPr lang="hu-HU" b="1" dirty="0">
                <a:solidFill>
                  <a:srgbClr val="C00000"/>
                </a:solidFill>
                <a:cs typeface="Times" panose="02020603050405020304" pitchFamily="18" charset="0"/>
              </a:rPr>
              <a:t>é</a:t>
            </a:r>
            <a:r>
              <a:rPr lang="en-GB" b="1" dirty="0">
                <a:solidFill>
                  <a:srgbClr val="C00000"/>
                </a:solidFill>
                <a:cs typeface="Times" panose="02020603050405020304" pitchFamily="18" charset="0"/>
              </a:rPr>
              <a:t>m</a:t>
            </a:r>
            <a:r>
              <a:rPr lang="hu-HU" b="1" dirty="0">
                <a:solidFill>
                  <a:srgbClr val="C00000"/>
                </a:solidFill>
                <a:cs typeface="Times" panose="02020603050405020304" pitchFamily="18" charset="0"/>
              </a:rPr>
              <a:t>a</a:t>
            </a:r>
            <a:endParaRPr lang="en-GB" b="1" dirty="0">
              <a:solidFill>
                <a:srgbClr val="C00000"/>
              </a:solidFill>
              <a:cs typeface="Times" panose="02020603050405020304" pitchFamily="18" charset="0"/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943874" y="2602707"/>
            <a:ext cx="2443045" cy="1480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267"/>
          </a:p>
        </p:txBody>
      </p:sp>
      <p:sp>
        <p:nvSpPr>
          <p:cNvPr id="14" name="Jobbra nyíl 13"/>
          <p:cNvSpPr>
            <a:spLocks noChangeAspect="1"/>
          </p:cNvSpPr>
          <p:nvPr/>
        </p:nvSpPr>
        <p:spPr>
          <a:xfrm rot="2460232">
            <a:off x="3889594" y="2064450"/>
            <a:ext cx="1263867" cy="46085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267"/>
          </a:p>
        </p:txBody>
      </p:sp>
      <p:sp>
        <p:nvSpPr>
          <p:cNvPr id="21" name="Jobbra nyíl 20"/>
          <p:cNvSpPr>
            <a:spLocks noChangeAspect="1"/>
          </p:cNvSpPr>
          <p:nvPr/>
        </p:nvSpPr>
        <p:spPr>
          <a:xfrm rot="8523997">
            <a:off x="7088639" y="2110127"/>
            <a:ext cx="1263867" cy="46085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267"/>
          </a:p>
        </p:txBody>
      </p:sp>
      <p:sp>
        <p:nvSpPr>
          <p:cNvPr id="22" name="Jobbra nyíl 21"/>
          <p:cNvSpPr>
            <a:spLocks noChangeAspect="1"/>
          </p:cNvSpPr>
          <p:nvPr/>
        </p:nvSpPr>
        <p:spPr>
          <a:xfrm rot="16200000">
            <a:off x="5525191" y="4889474"/>
            <a:ext cx="1263867" cy="46085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267"/>
          </a:p>
        </p:txBody>
      </p:sp>
      <p:cxnSp>
        <p:nvCxnSpPr>
          <p:cNvPr id="18" name="Egyenes összekötő nyíllal 17"/>
          <p:cNvCxnSpPr>
            <a:cxnSpLocks/>
          </p:cNvCxnSpPr>
          <p:nvPr/>
        </p:nvCxnSpPr>
        <p:spPr>
          <a:xfrm>
            <a:off x="2839390" y="1840675"/>
            <a:ext cx="2354763" cy="40876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cxnSpLocks/>
          </p:cNvCxnSpPr>
          <p:nvPr/>
        </p:nvCxnSpPr>
        <p:spPr>
          <a:xfrm flipH="1" flipV="1">
            <a:off x="3202503" y="1765887"/>
            <a:ext cx="2409627" cy="41548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cxnSpLocks/>
          </p:cNvCxnSpPr>
          <p:nvPr/>
        </p:nvCxnSpPr>
        <p:spPr>
          <a:xfrm flipH="1">
            <a:off x="7310450" y="1797425"/>
            <a:ext cx="2575832" cy="4128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>
            <a:cxnSpLocks/>
          </p:cNvCxnSpPr>
          <p:nvPr/>
        </p:nvCxnSpPr>
        <p:spPr>
          <a:xfrm flipV="1">
            <a:off x="6949440" y="1772840"/>
            <a:ext cx="2511328" cy="41364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>
            <a:off x="4367808" y="1243710"/>
            <a:ext cx="355239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>
            <a:cxnSpLocks/>
          </p:cNvCxnSpPr>
          <p:nvPr/>
        </p:nvCxnSpPr>
        <p:spPr>
          <a:xfrm flipH="1">
            <a:off x="4377690" y="1520586"/>
            <a:ext cx="34975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91">
            <a:extLst>
              <a:ext uri="{FF2B5EF4-FFF2-40B4-BE49-F238E27FC236}">
                <a16:creationId xmlns:a16="http://schemas.microsoft.com/office/drawing/2014/main" id="{E7D6F110-9061-574C-AC19-56FE66A0A3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81059" y="6059598"/>
            <a:ext cx="354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800" i="1" dirty="0" smtClean="0"/>
              <a:t>Forrás</a:t>
            </a:r>
            <a:r>
              <a:rPr lang="en-GB" sz="1800" i="1" dirty="0" smtClean="0"/>
              <a:t>:</a:t>
            </a:r>
            <a:r>
              <a:rPr lang="en-GB" sz="1800" dirty="0" smtClean="0"/>
              <a:t> </a:t>
            </a:r>
            <a:r>
              <a:rPr lang="hu-HU" sz="1800" dirty="0" smtClean="0"/>
              <a:t>saját szerkesztés</a:t>
            </a:r>
            <a:r>
              <a:rPr lang="hu-HU" sz="1800" dirty="0"/>
              <a:t> 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en-GB" sz="1800" dirty="0" err="1" smtClean="0"/>
              <a:t>Beckert</a:t>
            </a:r>
            <a:r>
              <a:rPr lang="en-GB" sz="1800" dirty="0" smtClean="0"/>
              <a:t> </a:t>
            </a:r>
            <a:r>
              <a:rPr lang="en-GB" sz="1800" dirty="0"/>
              <a:t>(2010</a:t>
            </a:r>
            <a:r>
              <a:rPr lang="en-GB" sz="1800" dirty="0" smtClean="0"/>
              <a:t>)</a:t>
            </a:r>
            <a:r>
              <a:rPr lang="hu-HU" sz="1800" dirty="0" smtClean="0"/>
              <a:t> felhasználásával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9134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60287"/>
            <a:ext cx="10972800" cy="639763"/>
          </a:xfrm>
        </p:spPr>
        <p:txBody>
          <a:bodyPr>
            <a:noAutofit/>
          </a:bodyPr>
          <a:lstStyle/>
          <a:p>
            <a:r>
              <a:rPr lang="hu-HU" dirty="0"/>
              <a:t>Elégtelen</a:t>
            </a:r>
            <a:r>
              <a:rPr lang="en-GB" dirty="0"/>
              <a:t>, </a:t>
            </a:r>
            <a:r>
              <a:rPr lang="hu-HU" dirty="0"/>
              <a:t>sikertelen</a:t>
            </a:r>
            <a:r>
              <a:rPr lang="en-GB" dirty="0"/>
              <a:t> </a:t>
            </a:r>
            <a:r>
              <a:rPr lang="hu-HU" dirty="0"/>
              <a:t>társadalmi</a:t>
            </a:r>
            <a:r>
              <a:rPr lang="en-GB" dirty="0"/>
              <a:t> </a:t>
            </a:r>
            <a:r>
              <a:rPr lang="en-GB" dirty="0" err="1"/>
              <a:t>innováció</a:t>
            </a:r>
            <a:endParaRPr lang="en-GB" sz="3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831310" y="945777"/>
            <a:ext cx="2167291" cy="95410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cs typeface="Times" panose="02020603050405020304" pitchFamily="18" charset="0"/>
              </a:rPr>
              <a:t>M</a:t>
            </a:r>
            <a:r>
              <a:rPr lang="hu-HU" sz="2800" b="1" dirty="0" err="1">
                <a:solidFill>
                  <a:schemeClr val="accent6">
                    <a:lumMod val="75000"/>
                  </a:schemeClr>
                </a:solidFill>
                <a:cs typeface="Times" panose="02020603050405020304" pitchFamily="18" charset="0"/>
              </a:rPr>
              <a:t>ódosított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cs typeface="Times" panose="02020603050405020304" pitchFamily="18" charset="0"/>
            </a:endParaRPr>
          </a:p>
          <a:p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cs typeface="Times" panose="02020603050405020304" pitchFamily="18" charset="0"/>
              </a:rPr>
              <a:t>int</a:t>
            </a:r>
            <a:r>
              <a:rPr lang="hu-HU" sz="2800" b="1" dirty="0" err="1">
                <a:solidFill>
                  <a:schemeClr val="accent6">
                    <a:lumMod val="75000"/>
                  </a:schemeClr>
                </a:solidFill>
                <a:cs typeface="Times" panose="02020603050405020304" pitchFamily="18" charset="0"/>
              </a:rPr>
              <a:t>ézmények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cs typeface="Times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281213" y="1071556"/>
            <a:ext cx="3721366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cs typeface="Times" panose="02020603050405020304" pitchFamily="18" charset="0"/>
              </a:rPr>
              <a:t>Társadalmi kapcsolatok</a:t>
            </a:r>
            <a:endParaRPr lang="en-GB" sz="2800" b="1" dirty="0">
              <a:solidFill>
                <a:schemeClr val="tx2"/>
              </a:solidFill>
              <a:cs typeface="Times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660392" y="6098862"/>
            <a:ext cx="3115055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cs typeface="Times" panose="02020603050405020304" pitchFamily="18" charset="0"/>
              </a:rPr>
              <a:t>Értelmezési keretek</a:t>
            </a:r>
            <a:endParaRPr lang="en-GB" sz="2800" b="1" dirty="0">
              <a:solidFill>
                <a:schemeClr val="tx2"/>
              </a:solidFill>
              <a:cs typeface="Times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962863" y="2744488"/>
            <a:ext cx="25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chemeClr val="accent6">
                    <a:lumMod val="75000"/>
                  </a:schemeClr>
                </a:solidFill>
                <a:cs typeface="Times" panose="02020603050405020304" pitchFamily="18" charset="0"/>
              </a:rPr>
              <a:t>Mó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cs typeface="Times" panose="02020603050405020304" pitchFamily="18" charset="0"/>
              </a:rPr>
              <a:t>d</a:t>
            </a:r>
            <a:r>
              <a:rPr lang="hu-HU" b="1" dirty="0" err="1">
                <a:solidFill>
                  <a:schemeClr val="accent6">
                    <a:lumMod val="75000"/>
                  </a:schemeClr>
                </a:solidFill>
                <a:cs typeface="Times" panose="02020603050405020304" pitchFamily="18" charset="0"/>
              </a:rPr>
              <a:t>osult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  <a:cs typeface="Times" panose="02020603050405020304" pitchFamily="18" charset="0"/>
              </a:rPr>
              <a:t> </a:t>
            </a:r>
            <a:r>
              <a:rPr lang="hu-HU" b="1" dirty="0">
                <a:solidFill>
                  <a:srgbClr val="C00000"/>
                </a:solidFill>
                <a:cs typeface="Times" panose="02020603050405020304" pitchFamily="18" charset="0"/>
              </a:rPr>
              <a:t>társadalmi p</a:t>
            </a:r>
            <a:r>
              <a:rPr lang="en-GB" b="1" dirty="0" err="1">
                <a:solidFill>
                  <a:srgbClr val="C00000"/>
                </a:solidFill>
                <a:cs typeface="Times" panose="02020603050405020304" pitchFamily="18" charset="0"/>
              </a:rPr>
              <a:t>robl</a:t>
            </a:r>
            <a:r>
              <a:rPr lang="hu-HU" b="1" dirty="0">
                <a:solidFill>
                  <a:srgbClr val="C00000"/>
                </a:solidFill>
                <a:cs typeface="Times" panose="02020603050405020304" pitchFamily="18" charset="0"/>
              </a:rPr>
              <a:t>é</a:t>
            </a:r>
            <a:r>
              <a:rPr lang="en-GB" b="1" dirty="0">
                <a:solidFill>
                  <a:srgbClr val="C00000"/>
                </a:solidFill>
                <a:cs typeface="Times" panose="02020603050405020304" pitchFamily="18" charset="0"/>
              </a:rPr>
              <a:t>m</a:t>
            </a:r>
            <a:r>
              <a:rPr lang="hu-HU" b="1" dirty="0">
                <a:solidFill>
                  <a:srgbClr val="C00000"/>
                </a:solidFill>
                <a:cs typeface="Times" panose="02020603050405020304" pitchFamily="18" charset="0"/>
              </a:rPr>
              <a:t>a</a:t>
            </a:r>
            <a:endParaRPr lang="en-GB" b="1" dirty="0">
              <a:solidFill>
                <a:schemeClr val="accent6">
                  <a:lumMod val="75000"/>
                </a:schemeClr>
              </a:solidFill>
              <a:cs typeface="Times" panose="02020603050405020304" pitchFamily="18" charset="0"/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857750" y="2602706"/>
            <a:ext cx="2720340" cy="18092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267"/>
          </a:p>
        </p:txBody>
      </p:sp>
      <p:sp>
        <p:nvSpPr>
          <p:cNvPr id="14" name="Jobbra nyíl 13"/>
          <p:cNvSpPr>
            <a:spLocks noChangeAspect="1"/>
          </p:cNvSpPr>
          <p:nvPr/>
        </p:nvSpPr>
        <p:spPr>
          <a:xfrm rot="2460232">
            <a:off x="3946744" y="2098740"/>
            <a:ext cx="1263867" cy="4608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267"/>
          </a:p>
        </p:txBody>
      </p:sp>
      <p:sp>
        <p:nvSpPr>
          <p:cNvPr id="21" name="Jobbra nyíl 20"/>
          <p:cNvSpPr>
            <a:spLocks noChangeAspect="1"/>
          </p:cNvSpPr>
          <p:nvPr/>
        </p:nvSpPr>
        <p:spPr>
          <a:xfrm rot="8523997">
            <a:off x="7088639" y="2110127"/>
            <a:ext cx="1263867" cy="46085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267"/>
          </a:p>
        </p:txBody>
      </p:sp>
      <p:sp>
        <p:nvSpPr>
          <p:cNvPr id="22" name="Jobbra nyíl 21"/>
          <p:cNvSpPr>
            <a:spLocks noChangeAspect="1"/>
          </p:cNvSpPr>
          <p:nvPr/>
        </p:nvSpPr>
        <p:spPr>
          <a:xfrm rot="16200000">
            <a:off x="5525191" y="4889474"/>
            <a:ext cx="1263867" cy="46085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267"/>
          </a:p>
        </p:txBody>
      </p:sp>
      <p:cxnSp>
        <p:nvCxnSpPr>
          <p:cNvPr id="18" name="Egyenes összekötő nyíllal 17"/>
          <p:cNvCxnSpPr>
            <a:cxnSpLocks/>
          </p:cNvCxnSpPr>
          <p:nvPr/>
        </p:nvCxnSpPr>
        <p:spPr>
          <a:xfrm>
            <a:off x="3006090" y="2148840"/>
            <a:ext cx="2188063" cy="377952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cxnSpLocks/>
          </p:cNvCxnSpPr>
          <p:nvPr/>
        </p:nvCxnSpPr>
        <p:spPr>
          <a:xfrm flipH="1" flipV="1">
            <a:off x="3408244" y="2108788"/>
            <a:ext cx="2249606" cy="37890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cxnSpLocks/>
          </p:cNvCxnSpPr>
          <p:nvPr/>
        </p:nvCxnSpPr>
        <p:spPr>
          <a:xfrm flipH="1">
            <a:off x="7310450" y="1797425"/>
            <a:ext cx="2575832" cy="4128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>
            <a:cxnSpLocks/>
          </p:cNvCxnSpPr>
          <p:nvPr/>
        </p:nvCxnSpPr>
        <p:spPr>
          <a:xfrm flipV="1">
            <a:off x="6949440" y="1772840"/>
            <a:ext cx="2511328" cy="41364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>
            <a:off x="4367808" y="1275242"/>
            <a:ext cx="355239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>
            <a:cxnSpLocks/>
          </p:cNvCxnSpPr>
          <p:nvPr/>
        </p:nvCxnSpPr>
        <p:spPr>
          <a:xfrm flipH="1">
            <a:off x="4377690" y="1567884"/>
            <a:ext cx="34975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4">
            <a:extLst>
              <a:ext uri="{FF2B5EF4-FFF2-40B4-BE49-F238E27FC236}">
                <a16:creationId xmlns:a16="http://schemas.microsoft.com/office/drawing/2014/main" id="{02797700-777A-9945-BDD8-7CE7B05B40EA}"/>
              </a:ext>
            </a:extLst>
          </p:cNvPr>
          <p:cNvSpPr txBox="1"/>
          <p:nvPr/>
        </p:nvSpPr>
        <p:spPr>
          <a:xfrm>
            <a:off x="341220" y="3222490"/>
            <a:ext cx="4271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2"/>
                </a:solidFill>
              </a:rPr>
              <a:t>Példa:</a:t>
            </a:r>
            <a:br>
              <a:rPr lang="hu-HU" sz="2800" dirty="0">
                <a:solidFill>
                  <a:schemeClr val="tx2"/>
                </a:solidFill>
              </a:rPr>
            </a:br>
            <a:r>
              <a:rPr lang="hu-HU" sz="2800" dirty="0">
                <a:solidFill>
                  <a:schemeClr val="tx2"/>
                </a:solidFill>
              </a:rPr>
              <a:t>iskolai</a:t>
            </a:r>
            <a:r>
              <a:rPr lang="en-GB" sz="2800" dirty="0">
                <a:solidFill>
                  <a:schemeClr val="tx2"/>
                </a:solidFill>
              </a:rPr>
              <a:t> s</a:t>
            </a:r>
            <a:r>
              <a:rPr lang="hu-HU" sz="2800" dirty="0">
                <a:solidFill>
                  <a:schemeClr val="tx2"/>
                </a:solidFill>
              </a:rPr>
              <a:t>z</a:t>
            </a:r>
            <a:r>
              <a:rPr lang="en-GB" sz="2800" dirty="0" err="1">
                <a:solidFill>
                  <a:schemeClr val="tx2"/>
                </a:solidFill>
              </a:rPr>
              <a:t>egreg</a:t>
            </a:r>
            <a:r>
              <a:rPr lang="hu-HU" sz="2800" dirty="0" err="1">
                <a:solidFill>
                  <a:schemeClr val="tx2"/>
                </a:solidFill>
              </a:rPr>
              <a:t>áció</a:t>
            </a:r>
            <a:r>
              <a:rPr lang="hu-HU" sz="2800" dirty="0">
                <a:solidFill>
                  <a:schemeClr val="tx2"/>
                </a:solidFill>
              </a:rPr>
              <a:t> felszámolási kísérlete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br>
              <a:rPr lang="en-GB" sz="2800" dirty="0">
                <a:solidFill>
                  <a:schemeClr val="tx2"/>
                </a:solidFill>
              </a:rPr>
            </a:br>
            <a:r>
              <a:rPr lang="hu-HU" sz="2800" dirty="0">
                <a:solidFill>
                  <a:schemeClr val="tx2"/>
                </a:solidFill>
              </a:rPr>
              <a:t>Nyíregyházán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3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Kép 49">
            <a:extLst>
              <a:ext uri="{FF2B5EF4-FFF2-40B4-BE49-F238E27FC236}">
                <a16:creationId xmlns:a16="http://schemas.microsoft.com/office/drawing/2014/main" id="{93A1049F-7FB6-4931-BAF9-1D9EC9CC6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702" y="2525827"/>
            <a:ext cx="13849349" cy="47891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2" name="Kép 51">
            <a:extLst>
              <a:ext uri="{FF2B5EF4-FFF2-40B4-BE49-F238E27FC236}">
                <a16:creationId xmlns:a16="http://schemas.microsoft.com/office/drawing/2014/main" id="{91F1C247-DDA1-4437-A5B6-EAECB115F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" y="-334371"/>
            <a:ext cx="12266987" cy="47891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A19EEA6-3CE0-4FA6-90CC-6015C113E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73" y="1005977"/>
            <a:ext cx="5142327" cy="5193546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B4C549DF-8E18-4055-8307-0F5C97ABA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941" y="1690"/>
            <a:ext cx="7730518" cy="68884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265825A7-E630-454A-B9E0-9AA080C87630}"/>
              </a:ext>
            </a:extLst>
          </p:cNvPr>
          <p:cNvSpPr txBox="1"/>
          <p:nvPr/>
        </p:nvSpPr>
        <p:spPr>
          <a:xfrm>
            <a:off x="5562600" y="3327400"/>
            <a:ext cx="119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C00000"/>
                </a:solidFill>
              </a:rPr>
              <a:t>Societal problem*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19EEC94A-AB2D-4000-A0C0-F502D4B1BDEA}"/>
              </a:ext>
            </a:extLst>
          </p:cNvPr>
          <p:cNvSpPr/>
          <p:nvPr/>
        </p:nvSpPr>
        <p:spPr>
          <a:xfrm>
            <a:off x="1390945" y="2750915"/>
            <a:ext cx="1319845" cy="1624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 </a:t>
            </a:r>
          </a:p>
        </p:txBody>
      </p:sp>
      <p:sp>
        <p:nvSpPr>
          <p:cNvPr id="34" name="Téglalap: lekerekített 33">
            <a:extLst>
              <a:ext uri="{FF2B5EF4-FFF2-40B4-BE49-F238E27FC236}">
                <a16:creationId xmlns:a16="http://schemas.microsoft.com/office/drawing/2014/main" id="{52959DCD-81E6-4BE4-B24E-723AF97AF4C7}"/>
              </a:ext>
            </a:extLst>
          </p:cNvPr>
          <p:cNvSpPr/>
          <p:nvPr/>
        </p:nvSpPr>
        <p:spPr>
          <a:xfrm>
            <a:off x="9571702" y="2670941"/>
            <a:ext cx="1319845" cy="1624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0F6116F4-F497-4D92-BC97-AC6F97CC41D7}"/>
              </a:ext>
            </a:extLst>
          </p:cNvPr>
          <p:cNvSpPr txBox="1"/>
          <p:nvPr/>
        </p:nvSpPr>
        <p:spPr>
          <a:xfrm>
            <a:off x="1358507" y="2916983"/>
            <a:ext cx="13198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800" dirty="0">
                <a:solidFill>
                  <a:srgbClr val="002060"/>
                </a:solidFill>
              </a:rPr>
              <a:t>Knowledge needed for planning and leading the SI</a:t>
            </a:r>
            <a:endParaRPr lang="hu-HU" sz="1800" dirty="0">
              <a:solidFill>
                <a:srgbClr val="002060"/>
              </a:solidFill>
            </a:endParaRP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DC3AB00D-2E6D-47F9-8625-E97A1A18F298}"/>
              </a:ext>
            </a:extLst>
          </p:cNvPr>
          <p:cNvSpPr txBox="1"/>
          <p:nvPr/>
        </p:nvSpPr>
        <p:spPr>
          <a:xfrm>
            <a:off x="9579532" y="2824964"/>
            <a:ext cx="1319844" cy="133882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800" dirty="0">
                <a:solidFill>
                  <a:srgbClr val="002060"/>
                </a:solidFill>
              </a:rPr>
              <a:t>Various types of knowledge needed for SI activities</a:t>
            </a:r>
            <a:endParaRPr lang="hu-HU" sz="1800" dirty="0">
              <a:solidFill>
                <a:srgbClr val="002060"/>
              </a:solidFill>
            </a:endParaRPr>
          </a:p>
        </p:txBody>
      </p:sp>
      <p:cxnSp>
        <p:nvCxnSpPr>
          <p:cNvPr id="37" name="Egyenes összekötő nyíllal 36">
            <a:extLst>
              <a:ext uri="{FF2B5EF4-FFF2-40B4-BE49-F238E27FC236}">
                <a16:creationId xmlns:a16="http://schemas.microsoft.com/office/drawing/2014/main" id="{5AF658D9-7AF5-4A7B-8D01-128A3A42DEF7}"/>
              </a:ext>
            </a:extLst>
          </p:cNvPr>
          <p:cNvCxnSpPr>
            <a:cxnSpLocks/>
          </p:cNvCxnSpPr>
          <p:nvPr/>
        </p:nvCxnSpPr>
        <p:spPr>
          <a:xfrm>
            <a:off x="2799328" y="3429000"/>
            <a:ext cx="45560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>
            <a:extLst>
              <a:ext uri="{FF2B5EF4-FFF2-40B4-BE49-F238E27FC236}">
                <a16:creationId xmlns:a16="http://schemas.microsoft.com/office/drawing/2014/main" id="{BF0B573F-6F92-4695-AC05-1E3D6E004666}"/>
              </a:ext>
            </a:extLst>
          </p:cNvPr>
          <p:cNvCxnSpPr/>
          <p:nvPr/>
        </p:nvCxnSpPr>
        <p:spPr>
          <a:xfrm flipH="1">
            <a:off x="2773799" y="3614057"/>
            <a:ext cx="49348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>
            <a:extLst>
              <a:ext uri="{FF2B5EF4-FFF2-40B4-BE49-F238E27FC236}">
                <a16:creationId xmlns:a16="http://schemas.microsoft.com/office/drawing/2014/main" id="{D5C14B37-B7D1-4137-A1D9-D63C9FDBCFC7}"/>
              </a:ext>
            </a:extLst>
          </p:cNvPr>
          <p:cNvCxnSpPr>
            <a:cxnSpLocks/>
          </p:cNvCxnSpPr>
          <p:nvPr/>
        </p:nvCxnSpPr>
        <p:spPr>
          <a:xfrm>
            <a:off x="9004845" y="3445930"/>
            <a:ext cx="4572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>
            <a:extLst>
              <a:ext uri="{FF2B5EF4-FFF2-40B4-BE49-F238E27FC236}">
                <a16:creationId xmlns:a16="http://schemas.microsoft.com/office/drawing/2014/main" id="{E46B1A74-612F-444F-BD5B-F31CF02C10CE}"/>
              </a:ext>
            </a:extLst>
          </p:cNvPr>
          <p:cNvCxnSpPr/>
          <p:nvPr/>
        </p:nvCxnSpPr>
        <p:spPr>
          <a:xfrm flipH="1">
            <a:off x="8966959" y="3630987"/>
            <a:ext cx="49348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Nyíl: szalag, jobbra mutató 44">
            <a:extLst>
              <a:ext uri="{FF2B5EF4-FFF2-40B4-BE49-F238E27FC236}">
                <a16:creationId xmlns:a16="http://schemas.microsoft.com/office/drawing/2014/main" id="{0F0F7E25-602B-400A-AF62-53265D6C231F}"/>
              </a:ext>
            </a:extLst>
          </p:cNvPr>
          <p:cNvSpPr/>
          <p:nvPr/>
        </p:nvSpPr>
        <p:spPr>
          <a:xfrm>
            <a:off x="4578655" y="2238233"/>
            <a:ext cx="1333490" cy="3059703"/>
          </a:xfrm>
          <a:prstGeom prst="curvedRightArrow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  <a:alpha val="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138FBD24-299D-4AA2-8020-ED341C5089BF}"/>
              </a:ext>
            </a:extLst>
          </p:cNvPr>
          <p:cNvSpPr txBox="1"/>
          <p:nvPr/>
        </p:nvSpPr>
        <p:spPr>
          <a:xfrm>
            <a:off x="4958468" y="4426857"/>
            <a:ext cx="113272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800" dirty="0">
                <a:solidFill>
                  <a:schemeClr val="accent2">
                    <a:lumMod val="50000"/>
                  </a:schemeClr>
                </a:solidFill>
              </a:rPr>
              <a:t>Local opinion leaders </a:t>
            </a:r>
            <a:endParaRPr lang="hu-H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5D627B37-273B-4871-87EC-D4679B4E6AD0}"/>
              </a:ext>
            </a:extLst>
          </p:cNvPr>
          <p:cNvSpPr txBox="1"/>
          <p:nvPr/>
        </p:nvSpPr>
        <p:spPr>
          <a:xfrm>
            <a:off x="4308348" y="3249188"/>
            <a:ext cx="113272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800" dirty="0">
                <a:solidFill>
                  <a:schemeClr val="accent2">
                    <a:lumMod val="50000"/>
                  </a:schemeClr>
                </a:solidFill>
              </a:rPr>
              <a:t>NGOs</a:t>
            </a:r>
            <a:br>
              <a:rPr lang="en-GB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1800" dirty="0">
                <a:solidFill>
                  <a:schemeClr val="accent2">
                    <a:lumMod val="50000"/>
                  </a:schemeClr>
                </a:solidFill>
              </a:rPr>
              <a:t>and other actors </a:t>
            </a:r>
            <a:endParaRPr lang="hu-H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Nyíl: szalag, jobbra mutató 45">
            <a:extLst>
              <a:ext uri="{FF2B5EF4-FFF2-40B4-BE49-F238E27FC236}">
                <a16:creationId xmlns:a16="http://schemas.microsoft.com/office/drawing/2014/main" id="{EAF3D25E-3F73-4D96-9652-7C004131F195}"/>
              </a:ext>
            </a:extLst>
          </p:cNvPr>
          <p:cNvSpPr/>
          <p:nvPr/>
        </p:nvSpPr>
        <p:spPr>
          <a:xfrm rot="10800000">
            <a:off x="6231927" y="2105409"/>
            <a:ext cx="1475648" cy="3099108"/>
          </a:xfrm>
          <a:prstGeom prst="curvedRightArrow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  <a:alpha val="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E92CA939-8B64-43E8-9691-685283A48718}"/>
              </a:ext>
            </a:extLst>
          </p:cNvPr>
          <p:cNvSpPr txBox="1"/>
          <p:nvPr/>
        </p:nvSpPr>
        <p:spPr>
          <a:xfrm>
            <a:off x="4974589" y="2105411"/>
            <a:ext cx="113272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800" dirty="0">
                <a:solidFill>
                  <a:srgbClr val="E46C0A"/>
                </a:solidFill>
              </a:rPr>
              <a:t>Other social groups</a:t>
            </a:r>
            <a:endParaRPr lang="hu-HU" sz="1800" dirty="0">
              <a:solidFill>
                <a:srgbClr val="E46C0A"/>
              </a:solidFill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4FF81FF-576F-4F92-A005-4AE35B92789C}"/>
              </a:ext>
            </a:extLst>
          </p:cNvPr>
          <p:cNvSpPr txBox="1"/>
          <p:nvPr/>
        </p:nvSpPr>
        <p:spPr>
          <a:xfrm>
            <a:off x="6231927" y="2156655"/>
            <a:ext cx="10668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800" dirty="0">
                <a:solidFill>
                  <a:schemeClr val="accent2">
                    <a:lumMod val="50000"/>
                  </a:schemeClr>
                </a:solidFill>
              </a:rPr>
              <a:t>Social group in need**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8A68661B-6ACA-4424-B034-EA85CDC3F875}"/>
              </a:ext>
            </a:extLst>
          </p:cNvPr>
          <p:cNvSpPr txBox="1"/>
          <p:nvPr/>
        </p:nvSpPr>
        <p:spPr>
          <a:xfrm>
            <a:off x="6836890" y="3109277"/>
            <a:ext cx="113272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Local politicians and ‘strong men’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E3B25419-523B-454A-89AE-2DFC837E28C9}"/>
              </a:ext>
            </a:extLst>
          </p:cNvPr>
          <p:cNvSpPr txBox="1"/>
          <p:nvPr/>
        </p:nvSpPr>
        <p:spPr>
          <a:xfrm>
            <a:off x="6172200" y="4433691"/>
            <a:ext cx="113272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800" dirty="0">
                <a:solidFill>
                  <a:srgbClr val="E46C0A"/>
                </a:solidFill>
              </a:rPr>
              <a:t>Local business people</a:t>
            </a:r>
            <a:endParaRPr lang="hu-HU" sz="1800" dirty="0">
              <a:solidFill>
                <a:srgbClr val="E46C0A"/>
              </a:solidFill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B9F94067-CF55-5F44-941B-03CBAD3E5126}"/>
              </a:ext>
            </a:extLst>
          </p:cNvPr>
          <p:cNvSpPr/>
          <p:nvPr/>
        </p:nvSpPr>
        <p:spPr>
          <a:xfrm rot="8091911">
            <a:off x="4362333" y="2606729"/>
            <a:ext cx="3539922" cy="3426076"/>
          </a:xfrm>
          <a:prstGeom prst="arc">
            <a:avLst>
              <a:gd name="adj1" fmla="val 16200000"/>
              <a:gd name="adj2" fmla="val 23099"/>
            </a:avLst>
          </a:prstGeom>
          <a:ln w="16192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AA3CB56-E4A3-49BD-B240-55BF200E26AC}"/>
              </a:ext>
            </a:extLst>
          </p:cNvPr>
          <p:cNvSpPr/>
          <p:nvPr/>
        </p:nvSpPr>
        <p:spPr>
          <a:xfrm>
            <a:off x="3316917" y="551160"/>
            <a:ext cx="5597879" cy="20383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56056"/>
              </a:avLst>
            </a:prstTxWarp>
            <a:spAutoFit/>
          </a:bodyPr>
          <a:lstStyle/>
          <a:p>
            <a:pPr algn="ctr"/>
            <a:r>
              <a:rPr lang="en-GB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Micro environment</a:t>
            </a:r>
            <a:endParaRPr lang="hu-HU" sz="2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AA3B008-70CD-4D31-AED7-F1FA0FB072FA}"/>
              </a:ext>
            </a:extLst>
          </p:cNvPr>
          <p:cNvSpPr/>
          <p:nvPr/>
        </p:nvSpPr>
        <p:spPr>
          <a:xfrm>
            <a:off x="3561163" y="5119097"/>
            <a:ext cx="5142326" cy="14849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502630"/>
              </a:avLst>
            </a:prstTxWarp>
            <a:spAutoFit/>
          </a:bodyPr>
          <a:lstStyle/>
          <a:p>
            <a:pPr algn="ctr"/>
            <a:r>
              <a:rPr lang="en-GB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Macro environment</a:t>
            </a:r>
            <a:endParaRPr lang="hu-HU" sz="2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4C60FEB-451B-4D23-B1ED-EAE5E3DB49AA}"/>
              </a:ext>
            </a:extLst>
          </p:cNvPr>
          <p:cNvSpPr/>
          <p:nvPr/>
        </p:nvSpPr>
        <p:spPr>
          <a:xfrm rot="4819509">
            <a:off x="4743596" y="2093718"/>
            <a:ext cx="3399526" cy="29957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GB" sz="2800" dirty="0">
                <a:solidFill>
                  <a:srgbClr val="EFE4B0"/>
                </a:solidFill>
              </a:rPr>
              <a:t>Social </a:t>
            </a:r>
            <a:r>
              <a:rPr lang="en-GB" sz="2800" dirty="0" err="1" smtClean="0">
                <a:solidFill>
                  <a:srgbClr val="EFE4B0"/>
                </a:solidFill>
              </a:rPr>
              <a:t>innov</a:t>
            </a:r>
            <a:r>
              <a:rPr lang="hu-HU" sz="2800" dirty="0" err="1" smtClean="0">
                <a:solidFill>
                  <a:srgbClr val="EFE4B0"/>
                </a:solidFill>
              </a:rPr>
              <a:t>ation</a:t>
            </a:r>
            <a:r>
              <a:rPr lang="hu-HU" sz="2800" dirty="0" smtClean="0">
                <a:solidFill>
                  <a:srgbClr val="EFE4B0"/>
                </a:solidFill>
              </a:rPr>
              <a:t> </a:t>
            </a:r>
            <a:r>
              <a:rPr lang="en-GB" sz="2800" dirty="0">
                <a:solidFill>
                  <a:srgbClr val="EFE4B0"/>
                </a:solidFill>
              </a:rPr>
              <a:t>practitioners</a:t>
            </a:r>
          </a:p>
          <a:p>
            <a:pPr algn="ctr"/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B5001D47-39E9-4EA3-B75F-F3EA5EA61FD4}"/>
              </a:ext>
            </a:extLst>
          </p:cNvPr>
          <p:cNvSpPr/>
          <p:nvPr/>
        </p:nvSpPr>
        <p:spPr>
          <a:xfrm rot="17049454">
            <a:off x="4283037" y="2042181"/>
            <a:ext cx="3259719" cy="32471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GB" sz="2800" dirty="0">
                <a:solidFill>
                  <a:srgbClr val="EFE4B0"/>
                </a:solidFill>
              </a:rPr>
              <a:t>Social innovators</a:t>
            </a:r>
          </a:p>
          <a:p>
            <a:pPr algn="ctr"/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Arc 1">
            <a:extLst>
              <a:ext uri="{FF2B5EF4-FFF2-40B4-BE49-F238E27FC236}">
                <a16:creationId xmlns:a16="http://schemas.microsoft.com/office/drawing/2014/main" id="{B9F94067-CF55-5F44-941B-03CBAD3E5126}"/>
              </a:ext>
            </a:extLst>
          </p:cNvPr>
          <p:cNvSpPr/>
          <p:nvPr/>
        </p:nvSpPr>
        <p:spPr>
          <a:xfrm rot="18720000">
            <a:off x="5572956" y="1249819"/>
            <a:ext cx="1116000" cy="1224000"/>
          </a:xfrm>
          <a:prstGeom prst="arc">
            <a:avLst>
              <a:gd name="adj1" fmla="val 16200000"/>
              <a:gd name="adj2" fmla="val 23099"/>
            </a:avLst>
          </a:prstGeom>
          <a:ln w="127000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3D9234-FFF3-B142-890E-444FBB9F4BEB}"/>
              </a:ext>
            </a:extLst>
          </p:cNvPr>
          <p:cNvSpPr txBox="1"/>
          <p:nvPr/>
        </p:nvSpPr>
        <p:spPr>
          <a:xfrm>
            <a:off x="106891" y="106872"/>
            <a:ext cx="3823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800000"/>
                </a:solidFill>
                <a:latin typeface="+mj-lt"/>
                <a:ea typeface="ＭＳ Ｐゴシック" charset="0"/>
              </a:rPr>
              <a:t>A társadalmi innováció</a:t>
            </a:r>
            <a:r>
              <a:rPr lang="en-GB" sz="2800" b="1" dirty="0">
                <a:solidFill>
                  <a:srgbClr val="800000"/>
                </a:solidFill>
                <a:latin typeface="+mj-lt"/>
                <a:ea typeface="ＭＳ Ｐゴシック" charset="0"/>
              </a:rPr>
              <a:t> </a:t>
            </a:r>
            <a:r>
              <a:rPr lang="en-GB" sz="2800" b="1" dirty="0" err="1">
                <a:solidFill>
                  <a:srgbClr val="800000"/>
                </a:solidFill>
                <a:latin typeface="+mj-lt"/>
                <a:ea typeface="ＭＳ Ｐゴシック" charset="0"/>
              </a:rPr>
              <a:t>interaktív</a:t>
            </a:r>
            <a:r>
              <a:rPr lang="en-GB" sz="2800" b="1" dirty="0">
                <a:solidFill>
                  <a:srgbClr val="800000"/>
                </a:solidFill>
                <a:latin typeface="+mj-lt"/>
                <a:ea typeface="ＭＳ Ｐゴシック" charset="0"/>
              </a:rPr>
              <a:t> </a:t>
            </a:r>
            <a:r>
              <a:rPr lang="hu-HU" sz="2800" b="1" dirty="0">
                <a:solidFill>
                  <a:srgbClr val="800000"/>
                </a:solidFill>
                <a:latin typeface="+mj-lt"/>
                <a:ea typeface="ＭＳ Ｐゴシック" charset="0"/>
              </a:rPr>
              <a:t>tanulási</a:t>
            </a:r>
            <a:r>
              <a:rPr lang="en-GB" sz="2800" b="1" dirty="0">
                <a:solidFill>
                  <a:srgbClr val="800000"/>
                </a:solidFill>
                <a:latin typeface="+mj-lt"/>
                <a:ea typeface="ＭＳ Ｐゴシック" charset="0"/>
              </a:rPr>
              <a:t> model</a:t>
            </a:r>
            <a:r>
              <a:rPr lang="hu-HU" sz="2800" b="1" dirty="0" err="1">
                <a:solidFill>
                  <a:srgbClr val="800000"/>
                </a:solidFill>
                <a:latin typeface="+mj-lt"/>
                <a:ea typeface="ＭＳ Ｐゴシック" charset="0"/>
              </a:rPr>
              <a:t>lje</a:t>
            </a:r>
            <a:endParaRPr lang="en-GB" sz="2800" b="1" dirty="0">
              <a:solidFill>
                <a:srgbClr val="8000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0C256-F1AC-3144-B842-A0CEC4A0EFBF}"/>
              </a:ext>
            </a:extLst>
          </p:cNvPr>
          <p:cNvSpPr txBox="1"/>
          <p:nvPr/>
        </p:nvSpPr>
        <p:spPr>
          <a:xfrm>
            <a:off x="9518024" y="6151711"/>
            <a:ext cx="2719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1600" dirty="0">
                <a:solidFill>
                  <a:srgbClr val="0070C0"/>
                </a:solidFill>
              </a:rPr>
              <a:t>* </a:t>
            </a:r>
            <a:r>
              <a:rPr lang="en-GB" sz="1600" dirty="0">
                <a:solidFill>
                  <a:srgbClr val="0070C0"/>
                </a:solidFill>
              </a:rPr>
              <a:t>or new societal opportunity</a:t>
            </a:r>
          </a:p>
          <a:p>
            <a:r>
              <a:rPr lang="en-HU" sz="1600" dirty="0">
                <a:solidFill>
                  <a:srgbClr val="0070C0"/>
                </a:solidFill>
              </a:rPr>
              <a:t>** benficiaries of the new SO </a:t>
            </a:r>
          </a:p>
        </p:txBody>
      </p:sp>
    </p:spTree>
    <p:extLst>
      <p:ext uri="{BB962C8B-B14F-4D97-AF65-F5344CB8AC3E}">
        <p14:creationId xmlns:p14="http://schemas.microsoft.com/office/powerpoint/2010/main" val="386701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990" y="422911"/>
            <a:ext cx="5699760" cy="1032436"/>
          </a:xfrm>
        </p:spPr>
        <p:txBody>
          <a:bodyPr>
            <a:noAutofit/>
          </a:bodyPr>
          <a:lstStyle/>
          <a:p>
            <a:r>
              <a:rPr lang="hu-HU" sz="3600" dirty="0"/>
              <a:t>A társadalmi innováció környezetének fő </a:t>
            </a:r>
            <a:r>
              <a:rPr lang="en-GB" sz="3600" dirty="0" err="1"/>
              <a:t>eleme</a:t>
            </a:r>
            <a:r>
              <a:rPr lang="hu-HU" sz="3600" dirty="0"/>
              <a:t>i</a:t>
            </a:r>
            <a:endParaRPr lang="en-GB" sz="36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65D1E1E-5934-F74A-8432-5A1400FD8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788327"/>
              </p:ext>
            </p:extLst>
          </p:nvPr>
        </p:nvGraphicFramePr>
        <p:xfrm>
          <a:off x="1358576" y="482925"/>
          <a:ext cx="11174680" cy="648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549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4FE21E59-6ED9-3447-BD6A-B8ECEBFF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4" y="476689"/>
            <a:ext cx="11353801" cy="8911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en-US" sz="3600" dirty="0">
                <a:ea typeface="ＭＳ Ｐゴシック" panose="020B0600070205080204" pitchFamily="34" charset="-128"/>
              </a:rPr>
              <a:t>Megjegyzések a többcsatornás</a:t>
            </a:r>
            <a:r>
              <a:rPr lang="en-GB" sz="3600" dirty="0"/>
              <a:t> </a:t>
            </a:r>
            <a:r>
              <a:rPr lang="en-GB" sz="3600" dirty="0" err="1"/>
              <a:t>interaktív</a:t>
            </a:r>
            <a:r>
              <a:rPr lang="en-GB" sz="3600" dirty="0"/>
              <a:t> </a:t>
            </a:r>
            <a:r>
              <a:rPr lang="hu-HU" sz="3600" dirty="0"/>
              <a:t>tanulási</a:t>
            </a:r>
            <a:r>
              <a:rPr lang="en-GB" sz="3600" dirty="0"/>
              <a:t> mode</a:t>
            </a:r>
            <a:r>
              <a:rPr lang="hu-HU" sz="3600" dirty="0"/>
              <a:t>l</a:t>
            </a:r>
            <a:r>
              <a:rPr lang="en-GB" sz="3600" dirty="0"/>
              <a:t>l</a:t>
            </a:r>
            <a:r>
              <a:rPr lang="hu-HU" sz="3600" dirty="0" err="1"/>
              <a:t>hez</a:t>
            </a:r>
            <a:r>
              <a:rPr lang="en-US" altLang="en-US" sz="3600" dirty="0">
                <a:ea typeface="ＭＳ Ｐゴシック" panose="020B0600070205080204" pitchFamily="34" charset="-128"/>
              </a:rPr>
              <a:t> </a:t>
            </a:r>
            <a:endParaRPr lang="en-GB" altLang="en-US" sz="36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886BA65-DE47-C64A-963F-90E78E454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5" y="1474467"/>
            <a:ext cx="11112500" cy="497383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en-US" sz="2800" dirty="0">
                <a:ea typeface="ＭＳ Ｐゴシック" panose="020B0600070205080204" pitchFamily="34" charset="-128"/>
              </a:rPr>
              <a:t>Az üzleti innováció modelljétől eltérően a belső körben a szereplők és nem az</a:t>
            </a:r>
            <a:r>
              <a:rPr lang="en-GB" altLang="en-US" dirty="0">
                <a:ea typeface="ＭＳ Ｐゴシック" panose="020B0600070205080204" pitchFamily="34" charset="-128"/>
              </a:rPr>
              <a:t> </a:t>
            </a:r>
            <a:r>
              <a:rPr lang="en-GB" altLang="en-US" dirty="0" err="1">
                <a:ea typeface="ＭＳ Ｐゴシック" panose="020B0600070205080204" pitchFamily="34" charset="-128"/>
              </a:rPr>
              <a:t>innováció</a:t>
            </a:r>
            <a:r>
              <a:rPr lang="hu-HU" altLang="en-US" dirty="0">
                <a:ea typeface="ＭＳ Ｐゴシック" panose="020B0600070205080204" pitchFamily="34" charset="-128"/>
              </a:rPr>
              <a:t>s</a:t>
            </a:r>
            <a:r>
              <a:rPr lang="en-GB" altLang="en-US" dirty="0">
                <a:ea typeface="ＭＳ Ｐゴシック" panose="020B0600070205080204" pitchFamily="34" charset="-128"/>
              </a:rPr>
              <a:t> </a:t>
            </a:r>
            <a:r>
              <a:rPr lang="hu-HU" altLang="en-US" dirty="0">
                <a:ea typeface="ＭＳ Ｐゴシック" panose="020B0600070205080204" pitchFamily="34" charset="-128"/>
              </a:rPr>
              <a:t>tevékenységek vannak</a:t>
            </a:r>
            <a:endParaRPr lang="en-GB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hu-HU" altLang="en-US" sz="2800" dirty="0">
                <a:ea typeface="ＭＳ Ｐゴシック" panose="020B0600070205080204" pitchFamily="34" charset="-128"/>
              </a:rPr>
              <a:t>A szükséges tudás változatos</a:t>
            </a:r>
            <a:r>
              <a:rPr lang="en-GB" altLang="en-US" sz="2800" dirty="0">
                <a:ea typeface="ＭＳ Ｐゴシック" panose="020B0600070205080204" pitchFamily="34" charset="-128"/>
              </a:rPr>
              <a:t> (</a:t>
            </a:r>
            <a:r>
              <a:rPr lang="hu-HU" altLang="en-US" sz="2800" dirty="0">
                <a:ea typeface="ＭＳ Ｐゴシック" panose="020B0600070205080204" pitchFamily="34" charset="-128"/>
              </a:rPr>
              <a:t>szociális innovációnként eltérő</a:t>
            </a:r>
            <a:r>
              <a:rPr lang="en-GB" altLang="en-US" sz="2800" dirty="0">
                <a:ea typeface="ＭＳ Ｐゴシック" panose="020B0600070205080204" pitchFamily="34" charset="-128"/>
              </a:rPr>
              <a:t>) </a:t>
            </a:r>
            <a:br>
              <a:rPr lang="en-GB" altLang="en-US" sz="2800" dirty="0">
                <a:ea typeface="ＭＳ Ｐゴシック" panose="020B0600070205080204" pitchFamily="34" charset="-128"/>
              </a:rPr>
            </a:br>
            <a:r>
              <a:rPr lang="en-GB" altLang="en-US" sz="2800" dirty="0">
                <a:solidFill>
                  <a:srgbClr val="800000"/>
                </a:solidFill>
                <a:ea typeface="ＭＳ Ｐゴシック" panose="020B0600070205080204" pitchFamily="34" charset="-128"/>
                <a:sym typeface="Symbol" pitchFamily="2" charset="2"/>
              </a:rPr>
              <a:t> </a:t>
            </a:r>
            <a:r>
              <a:rPr lang="en-GB" altLang="en-US" sz="2800" dirty="0">
                <a:ea typeface="ＭＳ Ｐゴシック" panose="020B0600070205080204" pitchFamily="34" charset="-128"/>
              </a:rPr>
              <a:t>n</a:t>
            </a:r>
            <a:r>
              <a:rPr lang="hu-HU" altLang="en-US" sz="2800" dirty="0" err="1">
                <a:ea typeface="ＭＳ Ｐゴシック" panose="020B0600070205080204" pitchFamily="34" charset="-128"/>
              </a:rPr>
              <a:t>em</a:t>
            </a:r>
            <a:r>
              <a:rPr lang="hu-HU" altLang="en-US" sz="2800" dirty="0">
                <a:ea typeface="ＭＳ Ｐゴシック" panose="020B0600070205080204" pitchFamily="34" charset="-128"/>
              </a:rPr>
              <a:t> lehet </a:t>
            </a:r>
            <a:r>
              <a:rPr lang="en-GB" altLang="en-US" sz="2800" dirty="0">
                <a:ea typeface="ＭＳ Ｐゴシック" panose="020B0600070205080204" pitchFamily="34" charset="-128"/>
              </a:rPr>
              <a:t>3-4 </a:t>
            </a:r>
            <a:r>
              <a:rPr lang="hu-HU" altLang="en-US" sz="2800" dirty="0">
                <a:ea typeface="ＭＳ Ｐゴシック" panose="020B0600070205080204" pitchFamily="34" charset="-128"/>
              </a:rPr>
              <a:t>cím alá besorolni</a:t>
            </a:r>
            <a:endParaRPr lang="en-GB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hu-HU" altLang="en-US" sz="2800" dirty="0">
                <a:ea typeface="ＭＳ Ｐゴシック" panose="020B0600070205080204" pitchFamily="34" charset="-128"/>
              </a:rPr>
              <a:t>A</a:t>
            </a:r>
            <a:r>
              <a:rPr lang="en-GB" altLang="en-US" sz="2800" dirty="0">
                <a:ea typeface="ＭＳ Ｐゴシック" panose="020B0600070205080204" pitchFamily="34" charset="-128"/>
              </a:rPr>
              <a:t> ma</a:t>
            </a:r>
            <a:r>
              <a:rPr lang="hu-HU" altLang="en-US" sz="2800" dirty="0">
                <a:ea typeface="ＭＳ Ｐゴシック" panose="020B0600070205080204" pitchFamily="34" charset="-128"/>
              </a:rPr>
              <a:t>k</a:t>
            </a:r>
            <a:r>
              <a:rPr lang="en-GB" altLang="en-US" sz="2800" dirty="0" err="1">
                <a:ea typeface="ＭＳ Ｐゴシック" panose="020B0600070205080204" pitchFamily="34" charset="-128"/>
              </a:rPr>
              <a:t>ro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hu-HU" altLang="en-US" sz="2800" dirty="0">
                <a:ea typeface="ＭＳ Ｐゴシック" panose="020B0600070205080204" pitchFamily="34" charset="-128"/>
              </a:rPr>
              <a:t>és a</a:t>
            </a:r>
            <a:r>
              <a:rPr lang="en-GB" altLang="en-US" sz="2800" dirty="0">
                <a:ea typeface="ＭＳ Ｐゴシック" panose="020B0600070205080204" pitchFamily="34" charset="-128"/>
              </a:rPr>
              <a:t> mi</a:t>
            </a:r>
            <a:r>
              <a:rPr lang="hu-HU" altLang="en-US" sz="2800" dirty="0">
                <a:ea typeface="ＭＳ Ｐゴシック" panose="020B0600070205080204" pitchFamily="34" charset="-128"/>
              </a:rPr>
              <a:t>k</a:t>
            </a:r>
            <a:r>
              <a:rPr lang="en-GB" altLang="en-US" sz="2800" dirty="0" err="1">
                <a:ea typeface="ＭＳ Ｐゴシック" panose="020B0600070205080204" pitchFamily="34" charset="-128"/>
              </a:rPr>
              <a:t>ro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hu-HU" altLang="en-US" sz="2800" dirty="0">
                <a:ea typeface="ＭＳ Ｐゴシック" panose="020B0600070205080204" pitchFamily="34" charset="-128"/>
              </a:rPr>
              <a:t>környezet egyaránt befolyásolja az adott szociális innovációt és szereplőit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>
                <a:ea typeface="ＭＳ Ｐゴシック" panose="020B0600070205080204" pitchFamily="34" charset="-128"/>
              </a:rPr>
              <a:t>(</a:t>
            </a:r>
            <a:r>
              <a:rPr lang="hu-HU" altLang="en-US" sz="2400" dirty="0">
                <a:ea typeface="ＭＳ Ｐゴシック" panose="020B0600070205080204" pitchFamily="34" charset="-128"/>
              </a:rPr>
              <a:t>az ábrán ezt nem jelölik nyilak</a:t>
            </a:r>
            <a:r>
              <a:rPr lang="en-GB" altLang="en-US" sz="2400" dirty="0"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hu-HU" altLang="en-US" sz="2800" dirty="0">
                <a:ea typeface="ＭＳ Ｐゴシック" panose="020B0600070205080204" pitchFamily="34" charset="-128"/>
              </a:rPr>
              <a:t>A </a:t>
            </a:r>
            <a:r>
              <a:rPr lang="en-GB" altLang="en-US" sz="2800" dirty="0">
                <a:ea typeface="ＭＳ Ｐゴシック" panose="020B0600070205080204" pitchFamily="34" charset="-128"/>
              </a:rPr>
              <a:t>‘</a:t>
            </a:r>
            <a:r>
              <a:rPr lang="hu-HU" altLang="en-US" dirty="0">
                <a:ea typeface="ＭＳ Ｐゴシック" panose="020B0600070205080204" pitchFamily="34" charset="-128"/>
              </a:rPr>
              <a:t>kimenet</a:t>
            </a:r>
            <a:r>
              <a:rPr lang="en-GB" altLang="en-US" dirty="0">
                <a:ea typeface="ＭＳ Ｐゴシック" panose="020B0600070205080204" pitchFamily="34" charset="-128"/>
              </a:rPr>
              <a:t>’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hu-HU" altLang="en-US" sz="2800" dirty="0">
                <a:ea typeface="ＭＳ Ｐゴシック" panose="020B0600070205080204" pitchFamily="34" charset="-128"/>
              </a:rPr>
              <a:t>egy enyhített vagy megoldott társadalmi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en-GB" altLang="en-US" sz="2800" dirty="0" err="1">
                <a:ea typeface="ＭＳ Ｐゴシック" panose="020B0600070205080204" pitchFamily="34" charset="-128"/>
              </a:rPr>
              <a:t>probl</a:t>
            </a:r>
            <a:r>
              <a:rPr lang="hu-HU" altLang="en-US" sz="2800" dirty="0">
                <a:ea typeface="ＭＳ Ｐゴシック" panose="020B0600070205080204" pitchFamily="34" charset="-128"/>
              </a:rPr>
              <a:t>é</a:t>
            </a:r>
            <a:r>
              <a:rPr lang="en-GB" altLang="en-US" sz="2800" dirty="0">
                <a:ea typeface="ＭＳ Ｐゴシック" panose="020B0600070205080204" pitchFamily="34" charset="-128"/>
              </a:rPr>
              <a:t>m</a:t>
            </a:r>
            <a:r>
              <a:rPr lang="hu-HU" altLang="en-US" sz="2800" dirty="0">
                <a:ea typeface="ＭＳ Ｐゴシック" panose="020B0600070205080204" pitchFamily="34" charset="-128"/>
              </a:rPr>
              <a:t>a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hu-HU" altLang="en-US" sz="2800" dirty="0">
                <a:ea typeface="ＭＳ Ｐゴシック" panose="020B0600070205080204" pitchFamily="34" charset="-128"/>
              </a:rPr>
              <a:t>vagy egy új társadalmi lehetőség – eltérően az üzleti innovációtól, ahol egy új termék, eljárás, marketing módszer vagy szervezeti megoldás</a:t>
            </a:r>
            <a:endParaRPr lang="en-GB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hu-HU" altLang="en-US" dirty="0">
                <a:ea typeface="ＭＳ Ｐゴシック" panose="020B0600070205080204" pitchFamily="34" charset="-128"/>
              </a:rPr>
              <a:t>A t</a:t>
            </a:r>
            <a:r>
              <a:rPr lang="en-GB" altLang="en-US" sz="2800" dirty="0" err="1">
                <a:ea typeface="ＭＳ Ｐゴシック" panose="020B0600070205080204" pitchFamily="34" charset="-128"/>
              </a:rPr>
              <a:t>echnol</a:t>
            </a:r>
            <a:r>
              <a:rPr lang="hu-HU" altLang="en-US" sz="2800" dirty="0" err="1">
                <a:ea typeface="ＭＳ Ｐゴシック" panose="020B0600070205080204" pitchFamily="34" charset="-128"/>
              </a:rPr>
              <a:t>ógiai</a:t>
            </a:r>
            <a:r>
              <a:rPr lang="hu-HU" altLang="en-US" sz="2800" dirty="0">
                <a:ea typeface="ＭＳ Ｐゴシック" panose="020B0600070205080204" pitchFamily="34" charset="-128"/>
              </a:rPr>
              <a:t> vagy szervezeti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en-GB" altLang="en-US" sz="2800" dirty="0" err="1">
                <a:ea typeface="ＭＳ Ｐゴシック" panose="020B0600070205080204" pitchFamily="34" charset="-128"/>
              </a:rPr>
              <a:t>innov</a:t>
            </a:r>
            <a:r>
              <a:rPr lang="hu-HU" altLang="en-US" sz="2800" dirty="0" err="1">
                <a:ea typeface="ＭＳ Ｐゴシック" panose="020B0600070205080204" pitchFamily="34" charset="-128"/>
              </a:rPr>
              <a:t>áció</a:t>
            </a:r>
            <a:r>
              <a:rPr lang="hu-HU" altLang="en-US" sz="2800" dirty="0">
                <a:ea typeface="ＭＳ Ｐゴシック" panose="020B0600070205080204" pitchFamily="34" charset="-128"/>
              </a:rPr>
              <a:t> kulcsfontosságú lehet a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hu-HU" altLang="en-US" sz="2800" dirty="0">
                <a:ea typeface="ＭＳ Ｐゴシック" panose="020B0600070205080204" pitchFamily="34" charset="-128"/>
              </a:rPr>
              <a:t>társadalmi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en-GB" altLang="en-US" sz="2800" dirty="0" err="1">
                <a:ea typeface="ＭＳ Ｐゴシック" panose="020B0600070205080204" pitchFamily="34" charset="-128"/>
              </a:rPr>
              <a:t>innováció</a:t>
            </a:r>
            <a:r>
              <a:rPr lang="hu-HU" altLang="en-US" dirty="0">
                <a:ea typeface="ＭＳ Ｐゴシック" panose="020B0600070205080204" pitchFamily="34" charset="-128"/>
              </a:rPr>
              <a:t> </a:t>
            </a:r>
            <a:r>
              <a:rPr lang="en-GB" altLang="en-US" sz="2800" dirty="0" err="1">
                <a:ea typeface="ＭＳ Ｐゴシック" panose="020B0600070205080204" pitchFamily="34" charset="-128"/>
              </a:rPr>
              <a:t>es</a:t>
            </a:r>
            <a:r>
              <a:rPr lang="hu-HU" altLang="en-US" sz="2800" dirty="0" err="1">
                <a:ea typeface="ＭＳ Ｐゴシック" panose="020B0600070205080204" pitchFamily="34" charset="-128"/>
              </a:rPr>
              <a:t>etében</a:t>
            </a:r>
            <a:r>
              <a:rPr lang="hu-HU" altLang="en-US" sz="2800" dirty="0">
                <a:ea typeface="ＭＳ Ｐゴシック" panose="020B0600070205080204" pitchFamily="34" charset="-128"/>
              </a:rPr>
              <a:t> is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>
                <a:ea typeface="ＭＳ Ｐゴシック" panose="020B0600070205080204" pitchFamily="34" charset="-128"/>
              </a:rPr>
              <a:t>(</a:t>
            </a:r>
            <a:r>
              <a:rPr lang="hu-HU" altLang="en-US" sz="2400" dirty="0" err="1">
                <a:ea typeface="ＭＳ Ｐゴシック" panose="020B0600070205080204" pitchFamily="34" charset="-128"/>
              </a:rPr>
              <a:t>pl</a:t>
            </a:r>
            <a:r>
              <a:rPr lang="en-GB" altLang="en-US" sz="2400" dirty="0">
                <a:ea typeface="ＭＳ Ｐゴシック" panose="020B0600070205080204" pitchFamily="34" charset="-128"/>
              </a:rPr>
              <a:t>.</a:t>
            </a:r>
            <a:r>
              <a:rPr lang="hu-HU" altLang="en-US" sz="2400" dirty="0">
                <a:ea typeface="ＭＳ Ｐゴシック" panose="020B0600070205080204" pitchFamily="34" charset="-128"/>
              </a:rPr>
              <a:t> szociális lakhatás</a:t>
            </a:r>
            <a:r>
              <a:rPr lang="en-GB" altLang="en-US" sz="2400" dirty="0">
                <a:ea typeface="ＭＳ Ｐゴシック" panose="020B0600070205080204" pitchFamily="34" charset="-128"/>
              </a:rPr>
              <a:t>, </a:t>
            </a:r>
            <a:r>
              <a:rPr lang="hu-HU" altLang="en-US" sz="2400" dirty="0">
                <a:ea typeface="ＭＳ Ｐゴシック" panose="020B0600070205080204" pitchFamily="34" charset="-128"/>
              </a:rPr>
              <a:t>ivóvíz ellátás</a:t>
            </a:r>
            <a:r>
              <a:rPr lang="en-GB" altLang="en-US" sz="2400" dirty="0">
                <a:ea typeface="ＭＳ Ｐゴシック" panose="020B0600070205080204" pitchFamily="34" charset="-128"/>
              </a:rPr>
              <a:t>, </a:t>
            </a:r>
            <a:r>
              <a:rPr lang="hu-HU" altLang="en-US" sz="2400" dirty="0">
                <a:ea typeface="ＭＳ Ｐゴシック" panose="020B0600070205080204" pitchFamily="34" charset="-128"/>
              </a:rPr>
              <a:t>társ. gondoskodás</a:t>
            </a:r>
            <a:r>
              <a:rPr lang="en-GB" altLang="en-US" sz="2400" dirty="0">
                <a:ea typeface="ＭＳ Ｐゴシック" panose="020B0600070205080204" pitchFamily="34" charset="-128"/>
              </a:rPr>
              <a:t>…) </a:t>
            </a:r>
            <a:endParaRPr lang="en-GB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9078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4FE21E59-6ED9-3447-BD6A-B8ECEBFF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4" y="322312"/>
            <a:ext cx="11353801" cy="8911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en-US" sz="3600" dirty="0">
                <a:ea typeface="ＭＳ Ｐゴシック" panose="020B0600070205080204" pitchFamily="34" charset="-128"/>
              </a:rPr>
              <a:t>A szereplők közötti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intera</a:t>
            </a:r>
            <a:r>
              <a:rPr lang="hu-HU" altLang="en-US" sz="3600" dirty="0" err="1">
                <a:ea typeface="ＭＳ Ｐゴシック" panose="020B0600070205080204" pitchFamily="34" charset="-128"/>
              </a:rPr>
              <a:t>kciók</a:t>
            </a:r>
            <a:r>
              <a:rPr lang="hu-HU" altLang="en-US" sz="3600" dirty="0">
                <a:ea typeface="ＭＳ Ｐゴシック" panose="020B0600070205080204" pitchFamily="34" charset="-128"/>
              </a:rPr>
              <a:t> típusai</a:t>
            </a:r>
            <a:endParaRPr lang="en-GB" altLang="en-US" sz="36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886BA65-DE47-C64A-963F-90E78E454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5" y="1210307"/>
            <a:ext cx="11112500" cy="45463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 err="1">
                <a:ea typeface="ＭＳ Ｐゴシック" panose="020B0600070205080204" pitchFamily="34" charset="-128"/>
              </a:rPr>
              <a:t>Hierarchi</a:t>
            </a:r>
            <a:r>
              <a:rPr lang="hu-HU" altLang="en-US" sz="2800" dirty="0" err="1">
                <a:ea typeface="ＭＳ Ｐゴシック" panose="020B0600070205080204" pitchFamily="34" charset="-128"/>
              </a:rPr>
              <a:t>kus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en-GB" altLang="en-US" sz="2800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vs.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hu-HU" altLang="en-US" sz="2800" dirty="0">
                <a:ea typeface="ＭＳ Ｐゴシック" panose="020B0600070205080204" pitchFamily="34" charset="-128"/>
              </a:rPr>
              <a:t>kölcsönös</a:t>
            </a:r>
            <a:endParaRPr lang="en-GB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GB" altLang="en-US" sz="2800" dirty="0">
                <a:ea typeface="ＭＳ Ｐゴシック" panose="020B0600070205080204" pitchFamily="34" charset="-128"/>
              </a:rPr>
              <a:t>P</a:t>
            </a:r>
            <a:r>
              <a:rPr lang="hu-HU" altLang="en-US" sz="2800" dirty="0" err="1">
                <a:ea typeface="ＭＳ Ｐゴシック" panose="020B0600070205080204" pitchFamily="34" charset="-128"/>
              </a:rPr>
              <a:t>énzbeli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en-GB" altLang="en-US" sz="2800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vs.</a:t>
            </a:r>
            <a:r>
              <a:rPr lang="en-GB" altLang="en-US" sz="2800" dirty="0">
                <a:ea typeface="ＭＳ Ｐゴシック" panose="020B0600070205080204" pitchFamily="34" charset="-128"/>
              </a:rPr>
              <a:t> n</a:t>
            </a:r>
            <a:r>
              <a:rPr lang="hu-HU" altLang="en-US" sz="2800" dirty="0" err="1">
                <a:ea typeface="ＭＳ Ｐゴシック" panose="020B0600070205080204" pitchFamily="34" charset="-128"/>
              </a:rPr>
              <a:t>em</a:t>
            </a:r>
            <a:r>
              <a:rPr lang="hu-HU" altLang="en-US" sz="2800" dirty="0">
                <a:ea typeface="ＭＳ Ｐゴシック" panose="020B0600070205080204" pitchFamily="34" charset="-128"/>
              </a:rPr>
              <a:t> pénzbeli</a:t>
            </a:r>
            <a:endParaRPr lang="en-GB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hu-HU" altLang="en-US" dirty="0">
                <a:ea typeface="ＭＳ Ｐゴシック" panose="020B0600070205080204" pitchFamily="34" charset="-128"/>
              </a:rPr>
              <a:t>Piaci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en-GB" altLang="en-US" sz="2800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vs.</a:t>
            </a:r>
            <a:r>
              <a:rPr lang="en-GB" altLang="en-US" sz="2800" dirty="0">
                <a:ea typeface="ＭＳ Ｐゴシック" panose="020B0600070205080204" pitchFamily="34" charset="-128"/>
              </a:rPr>
              <a:t> n</a:t>
            </a:r>
            <a:r>
              <a:rPr lang="hu-HU" altLang="en-US" sz="2800" dirty="0" err="1">
                <a:ea typeface="ＭＳ Ｐゴシック" panose="020B0600070205080204" pitchFamily="34" charset="-128"/>
              </a:rPr>
              <a:t>em</a:t>
            </a:r>
            <a:r>
              <a:rPr lang="hu-HU" altLang="en-US" sz="2800" dirty="0">
                <a:ea typeface="ＭＳ Ｐゴシック" panose="020B0600070205080204" pitchFamily="34" charset="-128"/>
              </a:rPr>
              <a:t>-piaci</a:t>
            </a:r>
            <a:endParaRPr lang="en-GB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GB" altLang="en-US" sz="2800" dirty="0">
                <a:ea typeface="ＭＳ Ｐゴシック" panose="020B0600070205080204" pitchFamily="34" charset="-128"/>
              </a:rPr>
              <a:t>Form</a:t>
            </a:r>
            <a:r>
              <a:rPr lang="hu-HU" altLang="en-US" sz="2800" dirty="0" err="1">
                <a:ea typeface="ＭＳ Ｐゴシック" panose="020B0600070205080204" pitchFamily="34" charset="-128"/>
              </a:rPr>
              <a:t>ális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en-GB" altLang="en-US" sz="2800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vs.</a:t>
            </a:r>
            <a:r>
              <a:rPr lang="en-GB" altLang="en-US" sz="28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2800" dirty="0">
                <a:ea typeface="ＭＳ Ｐゴシック" panose="020B0600070205080204" pitchFamily="34" charset="-128"/>
              </a:rPr>
              <a:t>inform</a:t>
            </a:r>
            <a:r>
              <a:rPr lang="hu-HU" altLang="en-US" sz="2800" dirty="0" err="1">
                <a:ea typeface="ＭＳ Ｐゴシック" panose="020B0600070205080204" pitchFamily="34" charset="-128"/>
              </a:rPr>
              <a:t>ális</a:t>
            </a:r>
            <a:endParaRPr lang="hu-HU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hu-HU" altLang="en-US" sz="2800" dirty="0">
                <a:ea typeface="ＭＳ Ｐゴシック" panose="020B0600070205080204" pitchFamily="34" charset="-128"/>
              </a:rPr>
              <a:t>Eszmecsere lényeges társadalmi kérdésekről és egy adott társadalmi problémát vagy új lehetőséget befolyásoló tényezőkről</a:t>
            </a: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hu-HU" altLang="en-US" sz="2800" dirty="0">
                <a:ea typeface="ＭＳ Ｐゴシック" panose="020B0600070205080204" pitchFamily="34" charset="-128"/>
              </a:rPr>
              <a:t>Tudásáramlás, új tudás közös létrehozása</a:t>
            </a:r>
            <a:endParaRPr lang="en-GB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8882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4FE21E59-6ED9-3447-BD6A-B8ECEBFF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06" y="255351"/>
            <a:ext cx="11576127" cy="12333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en-US" sz="3600" dirty="0">
                <a:ea typeface="ＭＳ Ｐゴシック" panose="020B0600070205080204" pitchFamily="34" charset="-128"/>
              </a:rPr>
              <a:t>A létrehozott, áramló és hasznosított tudás típusai</a:t>
            </a:r>
            <a:endParaRPr lang="en-GB" altLang="en-US" sz="36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886BA65-DE47-C64A-963F-90E78E454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5" y="1304249"/>
            <a:ext cx="11112500" cy="38119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en-US" sz="2800" dirty="0">
                <a:ea typeface="ＭＳ Ｐゴシック" panose="020B0600070205080204" pitchFamily="34" charset="-128"/>
              </a:rPr>
              <a:t>Kifejtett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en-GB" altLang="en-US" sz="2800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vs.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hu-HU" altLang="en-US" sz="2800" dirty="0">
                <a:ea typeface="ＭＳ Ｐゴシック" panose="020B0600070205080204" pitchFamily="34" charset="-128"/>
              </a:rPr>
              <a:t>hallgatólagos</a:t>
            </a:r>
            <a:endParaRPr lang="en-GB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hu-HU" altLang="en-US" sz="2800" dirty="0">
                <a:ea typeface="ＭＳ Ｐゴシック" panose="020B0600070205080204" pitchFamily="34" charset="-128"/>
              </a:rPr>
              <a:t>Tudományos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en-GB" altLang="en-US" sz="2800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vs.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hu-HU" altLang="en-US" sz="2800" dirty="0">
                <a:ea typeface="ＭＳ Ｐゴシック" panose="020B0600070205080204" pitchFamily="34" charset="-128"/>
              </a:rPr>
              <a:t>gyakorlati</a:t>
            </a:r>
            <a:endParaRPr lang="en-GB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hu-HU" altLang="en-US" sz="2800" dirty="0">
                <a:ea typeface="ＭＳ Ｐゴシック" panose="020B0600070205080204" pitchFamily="34" charset="-128"/>
              </a:rPr>
              <a:t>Témakör, terület szerint</a:t>
            </a:r>
            <a:r>
              <a:rPr lang="en-GB" altLang="en-US" sz="2800" dirty="0">
                <a:ea typeface="ＭＳ Ｐゴシック" panose="020B0600070205080204" pitchFamily="34" charset="-128"/>
              </a:rPr>
              <a:t>: </a:t>
            </a:r>
            <a:r>
              <a:rPr lang="hu-HU" altLang="en-US" sz="2800" dirty="0">
                <a:ea typeface="ＭＳ Ｐゴシック" panose="020B0600070205080204" pitchFamily="34" charset="-128"/>
              </a:rPr>
              <a:t>milyen célból, milyen típusú tevékenységek során lehet ezeket a tudáselemeket hasznosítani, hol van rájuk szükség</a:t>
            </a:r>
            <a:r>
              <a:rPr lang="en-GB" altLang="en-US" dirty="0">
                <a:ea typeface="ＭＳ Ｐゴシック" panose="020B0600070205080204" pitchFamily="34" charset="-128"/>
              </a:rPr>
              <a:t/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hu-HU" altLang="en-US" sz="2400" dirty="0">
                <a:ea typeface="ＭＳ Ｐゴシック" panose="020B0600070205080204" pitchFamily="34" charset="-128"/>
              </a:rPr>
              <a:t>társadalmi</a:t>
            </a:r>
            <a:r>
              <a:rPr lang="en-GB" altLang="en-US" sz="2400" dirty="0">
                <a:ea typeface="ＭＳ Ｐゴシック" panose="020B0600070205080204" pitchFamily="34" charset="-128"/>
              </a:rPr>
              <a:t>,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politi</a:t>
            </a:r>
            <a:r>
              <a:rPr lang="hu-HU" altLang="en-US" sz="2400" dirty="0" err="1">
                <a:ea typeface="ＭＳ Ｐゴシック" panose="020B0600070205080204" pitchFamily="34" charset="-128"/>
              </a:rPr>
              <a:t>kai</a:t>
            </a:r>
            <a:r>
              <a:rPr lang="en-GB" altLang="en-US" sz="2400" dirty="0">
                <a:ea typeface="ＭＳ Ｐゴシック" panose="020B0600070205080204" pitchFamily="34" charset="-128"/>
              </a:rPr>
              <a:t>, </a:t>
            </a:r>
            <a:r>
              <a:rPr lang="hu-HU" altLang="en-US" sz="2400" dirty="0">
                <a:ea typeface="ＭＳ Ｐゴシック" panose="020B0600070205080204" pitchFamily="34" charset="-128"/>
              </a:rPr>
              <a:t>gazdasági</a:t>
            </a:r>
            <a:r>
              <a:rPr lang="en-GB" altLang="en-US" sz="2400" dirty="0">
                <a:ea typeface="ＭＳ Ｐゴシック" panose="020B0600070205080204" pitchFamily="34" charset="-128"/>
              </a:rPr>
              <a:t>,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technol</a:t>
            </a:r>
            <a:r>
              <a:rPr lang="hu-HU" altLang="en-US" sz="2400" dirty="0" err="1">
                <a:ea typeface="ＭＳ Ｐゴシック" panose="020B0600070205080204" pitchFamily="34" charset="-128"/>
              </a:rPr>
              <a:t>ógiai</a:t>
            </a:r>
            <a:r>
              <a:rPr lang="en-GB" altLang="en-US" sz="2400" dirty="0">
                <a:ea typeface="ＭＳ Ｐゴシック" panose="020B0600070205080204" pitchFamily="34" charset="-128"/>
              </a:rPr>
              <a:t>, …</a:t>
            </a:r>
            <a:br>
              <a:rPr lang="en-GB" altLang="en-US" sz="2400" dirty="0">
                <a:ea typeface="ＭＳ Ｐゴシック" panose="020B0600070205080204" pitchFamily="34" charset="-128"/>
              </a:rPr>
            </a:br>
            <a:r>
              <a:rPr lang="hu-HU" altLang="en-US" sz="2400" dirty="0">
                <a:ea typeface="ＭＳ Ｐゴシック" panose="020B0600070205080204" pitchFamily="34" charset="-128"/>
              </a:rPr>
              <a:t>ld. az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illus</a:t>
            </a:r>
            <a:r>
              <a:rPr lang="hu-HU" altLang="en-US" sz="2400" dirty="0">
                <a:ea typeface="ＭＳ Ｐゴシック" panose="020B0600070205080204" pitchFamily="34" charset="-128"/>
              </a:rPr>
              <a:t>z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trat</a:t>
            </a:r>
            <a:r>
              <a:rPr lang="hu-HU" altLang="en-US" sz="2400" dirty="0">
                <a:ea typeface="ＭＳ Ｐゴシック" panose="020B0600070205080204" pitchFamily="34" charset="-128"/>
              </a:rPr>
              <a:t>ív eseteket</a:t>
            </a:r>
            <a:endParaRPr lang="en-GB" altLang="en-US" sz="32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869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4FE21E59-6ED9-3447-BD6A-B8ECEBFF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06" y="298715"/>
            <a:ext cx="11576127" cy="7871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en-US" sz="3600" dirty="0">
                <a:ea typeface="ＭＳ Ｐゴシック" panose="020B0600070205080204" pitchFamily="34" charset="-128"/>
              </a:rPr>
              <a:t>Értelmezési keretek</a:t>
            </a:r>
            <a:endParaRPr lang="en-GB" altLang="en-US" sz="36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886BA65-DE47-C64A-963F-90E78E454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06" y="1139481"/>
            <a:ext cx="11350653" cy="5379174"/>
          </a:xfrm>
        </p:spPr>
        <p:txBody>
          <a:bodyPr/>
          <a:lstStyle/>
          <a:p>
            <a:pPr marL="431979" indent="-431979">
              <a:lnSpc>
                <a:spcPct val="90000"/>
              </a:lnSpc>
              <a:spcBef>
                <a:spcPts val="0"/>
              </a:spcBef>
            </a:pPr>
            <a:r>
              <a:rPr lang="hu-HU" altLang="en-US" sz="2400" dirty="0">
                <a:ea typeface="ＭＳ Ｐゴシック" panose="020B0600070205080204" pitchFamily="34" charset="-128"/>
              </a:rPr>
              <a:t>A potenciálisan érintett társadalmi csoportra jellemző értelmezési keretek</a:t>
            </a:r>
            <a:endParaRPr lang="en-GB" altLang="en-US" sz="2000" dirty="0">
              <a:ea typeface="ＭＳ Ｐゴシック" panose="020B0600070205080204" pitchFamily="34" charset="-128"/>
            </a:endParaRPr>
          </a:p>
          <a:p>
            <a:pPr marL="575957" indent="-287979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u-HU" altLang="en-US" sz="2000" dirty="0">
                <a:ea typeface="ＭＳ Ｐゴシック" panose="020B0600070205080204" pitchFamily="34" charset="-128"/>
              </a:rPr>
              <a:t>saját magukra vonatkozóan</a:t>
            </a:r>
            <a:r>
              <a:rPr lang="en-GB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marL="575957" indent="-287979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u-HU" altLang="en-US" sz="2000" dirty="0">
                <a:ea typeface="ＭＳ Ｐゴシック" panose="020B0600070205080204" pitchFamily="34" charset="-128"/>
              </a:rPr>
              <a:t>a környezetre vonatkozóan</a:t>
            </a:r>
            <a:endParaRPr lang="en-GB" altLang="en-US" sz="2000" dirty="0">
              <a:ea typeface="ＭＳ Ｐゴシック" panose="020B0600070205080204" pitchFamily="34" charset="-128"/>
            </a:endParaRPr>
          </a:p>
          <a:p>
            <a:pPr marL="575957" indent="-287979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u-HU" altLang="en-US" sz="2000" dirty="0">
                <a:ea typeface="ＭＳ Ｐゴシック" panose="020B0600070205080204" pitchFamily="34" charset="-128"/>
              </a:rPr>
              <a:t>a társadalmi</a:t>
            </a:r>
            <a:r>
              <a:rPr lang="en-GB" altLang="en-US" sz="2000" dirty="0"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ea typeface="ＭＳ Ｐゴシック" panose="020B0600070205080204" pitchFamily="34" charset="-128"/>
              </a:rPr>
              <a:t>innováció</a:t>
            </a:r>
            <a:r>
              <a:rPr lang="hu-HU" altLang="en-US" sz="2000" dirty="0" err="1">
                <a:ea typeface="ＭＳ Ｐゴシック" panose="020B0600070205080204" pitchFamily="34" charset="-128"/>
              </a:rPr>
              <a:t>ra</a:t>
            </a:r>
            <a:r>
              <a:rPr lang="hu-HU" altLang="en-US" sz="2000" dirty="0">
                <a:ea typeface="ＭＳ Ｐゴシック" panose="020B0600070205080204" pitchFamily="34" charset="-128"/>
              </a:rPr>
              <a:t> vonatkozóan</a:t>
            </a:r>
            <a:endParaRPr lang="en-GB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hu-HU" altLang="en-US" sz="2400" dirty="0">
                <a:ea typeface="ＭＳ Ｐゴシック" panose="020B0600070205080204" pitchFamily="34" charset="-128"/>
              </a:rPr>
              <a:t>A környezetre jellemző értelmezési keretek </a:t>
            </a: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575957" indent="-287979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u-HU" altLang="en-US" sz="2000" dirty="0">
                <a:ea typeface="ＭＳ Ｐゴシック" panose="020B0600070205080204" pitchFamily="34" charset="-128"/>
              </a:rPr>
              <a:t>az érintett társadalmi csoportra vonatkozóan</a:t>
            </a:r>
            <a:endParaRPr lang="en-GB" altLang="en-US" sz="2000" dirty="0">
              <a:ea typeface="ＭＳ Ｐゴシック" panose="020B0600070205080204" pitchFamily="34" charset="-128"/>
            </a:endParaRPr>
          </a:p>
          <a:p>
            <a:pPr marL="575957" indent="-287979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u-HU" altLang="en-US" sz="2000" dirty="0">
                <a:ea typeface="ＭＳ Ｐゴシック" panose="020B0600070205080204" pitchFamily="34" charset="-128"/>
              </a:rPr>
              <a:t>a társadalmi</a:t>
            </a:r>
            <a:r>
              <a:rPr lang="en-GB" altLang="en-US" sz="2000" dirty="0"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ea typeface="ＭＳ Ｐゴシック" panose="020B0600070205080204" pitchFamily="34" charset="-128"/>
              </a:rPr>
              <a:t>innováció</a:t>
            </a:r>
            <a:r>
              <a:rPr lang="hu-HU" altLang="en-US" sz="2000" dirty="0" err="1">
                <a:ea typeface="ＭＳ Ｐゴシック" panose="020B0600070205080204" pitchFamily="34" charset="-128"/>
              </a:rPr>
              <a:t>ra</a:t>
            </a:r>
            <a:r>
              <a:rPr lang="hu-HU" altLang="en-US" sz="2000" dirty="0">
                <a:ea typeface="ＭＳ Ｐゴシック" panose="020B0600070205080204" pitchFamily="34" charset="-128"/>
              </a:rPr>
              <a:t> vonatkozóan</a:t>
            </a:r>
            <a:endParaRPr lang="en-GB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hu-HU" altLang="en-US" sz="2400" dirty="0">
                <a:ea typeface="ＭＳ Ｐゴシック" panose="020B0600070205080204" pitchFamily="34" charset="-128"/>
              </a:rPr>
              <a:t>A társadalmi innovációval foglalkozók értelmezési keretei</a:t>
            </a: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575957" indent="-287979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u-HU" altLang="en-US" sz="2000" dirty="0">
                <a:ea typeface="ＭＳ Ｐゴシック" panose="020B0600070205080204" pitchFamily="34" charset="-128"/>
              </a:rPr>
              <a:t>az érintett társadalmi csoportra vonatkozóan</a:t>
            </a:r>
            <a:endParaRPr lang="en-GB" altLang="en-US" sz="2000" dirty="0">
              <a:ea typeface="ＭＳ Ｐゴシック" panose="020B0600070205080204" pitchFamily="34" charset="-128"/>
            </a:endParaRPr>
          </a:p>
          <a:p>
            <a:pPr marL="575957" indent="-287979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u-HU" altLang="en-US" sz="2000" dirty="0">
                <a:ea typeface="ＭＳ Ｐゴシック" panose="020B0600070205080204" pitchFamily="34" charset="-128"/>
              </a:rPr>
              <a:t>a környezetre vonatkozóan</a:t>
            </a:r>
            <a:endParaRPr lang="en-GB" altLang="en-US" sz="2000" dirty="0">
              <a:ea typeface="ＭＳ Ｐゴシック" panose="020B0600070205080204" pitchFamily="34" charset="-128"/>
            </a:endParaRPr>
          </a:p>
          <a:p>
            <a:pPr marL="575957" indent="-287979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u-HU" altLang="en-US" sz="2000" dirty="0">
                <a:ea typeface="ＭＳ Ｐゴシック" panose="020B0600070205080204" pitchFamily="34" charset="-128"/>
              </a:rPr>
              <a:t>saját tevékenységükre vonatkozóan</a:t>
            </a:r>
            <a:endParaRPr lang="en-GB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hu-HU" altLang="en-US" sz="2400" dirty="0">
                <a:ea typeface="ＭＳ Ｐゴシック" panose="020B0600070205080204" pitchFamily="34" charset="-128"/>
              </a:rPr>
              <a:t>A helyi és országos politikusok, döntéshozók értelmezési keretei</a:t>
            </a: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575957" indent="-287979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u-HU" altLang="en-US" sz="2000" dirty="0">
                <a:ea typeface="ＭＳ Ｐゴシック" panose="020B0600070205080204" pitchFamily="34" charset="-128"/>
              </a:rPr>
              <a:t>az érintett társadalmi csoportra vonatkozóan</a:t>
            </a:r>
            <a:endParaRPr lang="en-GB" altLang="en-US" sz="2000" dirty="0">
              <a:ea typeface="ＭＳ Ｐゴシック" panose="020B0600070205080204" pitchFamily="34" charset="-128"/>
            </a:endParaRPr>
          </a:p>
          <a:p>
            <a:pPr marL="575957" indent="-287979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ea typeface="ＭＳ Ｐゴシック" panose="020B0600070205080204" pitchFamily="34" charset="-128"/>
              </a:rPr>
              <a:t>a</a:t>
            </a:r>
            <a:r>
              <a:rPr lang="hu-HU" altLang="en-US" sz="2000" dirty="0">
                <a:ea typeface="ＭＳ Ｐゴシック" panose="020B0600070205080204" pitchFamily="34" charset="-128"/>
              </a:rPr>
              <a:t>z intézményrendszer megfelelőségére vonatkozóan</a:t>
            </a:r>
            <a:endParaRPr lang="en-GB" altLang="en-US" sz="2000" dirty="0">
              <a:ea typeface="ＭＳ Ｐゴシック" panose="020B0600070205080204" pitchFamily="34" charset="-128"/>
            </a:endParaRPr>
          </a:p>
          <a:p>
            <a:pPr marL="575957" indent="-287979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u-HU" altLang="en-US" sz="2000" dirty="0">
                <a:ea typeface="ＭＳ Ｐゴシック" panose="020B0600070205080204" pitchFamily="34" charset="-128"/>
              </a:rPr>
              <a:t>a társadalmi</a:t>
            </a:r>
            <a:r>
              <a:rPr lang="en-GB" altLang="en-US" sz="2000" dirty="0"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ea typeface="ＭＳ Ｐゴシック" panose="020B0600070205080204" pitchFamily="34" charset="-128"/>
              </a:rPr>
              <a:t>innováció</a:t>
            </a:r>
            <a:r>
              <a:rPr lang="hu-HU" altLang="en-US" sz="2000" dirty="0" err="1">
                <a:ea typeface="ＭＳ Ｐゴシック" panose="020B0600070205080204" pitchFamily="34" charset="-128"/>
              </a:rPr>
              <a:t>ra</a:t>
            </a:r>
            <a:r>
              <a:rPr lang="hu-HU" altLang="en-US" sz="2000" dirty="0">
                <a:ea typeface="ＭＳ Ｐゴシック" panose="020B0600070205080204" pitchFamily="34" charset="-128"/>
              </a:rPr>
              <a:t> vonatkozóan </a:t>
            </a:r>
            <a:r>
              <a:rPr lang="en-GB" altLang="en-US" sz="2000" dirty="0">
                <a:ea typeface="ＭＳ Ｐゴシック" panose="020B0600070205080204" pitchFamily="34" charset="-128"/>
              </a:rPr>
              <a:t>(</a:t>
            </a:r>
            <a:r>
              <a:rPr lang="hu-HU" altLang="en-US" sz="2000" dirty="0">
                <a:ea typeface="ＭＳ Ｐゴシック" panose="020B0600070205080204" pitchFamily="34" charset="-128"/>
              </a:rPr>
              <a:t>szükség van-e rá</a:t>
            </a:r>
            <a:r>
              <a:rPr lang="en-GB" altLang="en-US" sz="2000" dirty="0">
                <a:ea typeface="ＭＳ Ｐゴシック" panose="020B0600070205080204" pitchFamily="34" charset="-128"/>
              </a:rPr>
              <a:t>, </a:t>
            </a:r>
            <a:r>
              <a:rPr lang="hu-HU" altLang="en-US" sz="2000" dirty="0">
                <a:ea typeface="ＭＳ Ｐゴシック" panose="020B0600070205080204" pitchFamily="34" charset="-128"/>
              </a:rPr>
              <a:t>várható hatások</a:t>
            </a:r>
            <a:r>
              <a:rPr lang="en-GB" altLang="en-US" sz="2000" dirty="0">
                <a:ea typeface="ＭＳ Ｐゴシック" panose="020B0600070205080204" pitchFamily="34" charset="-128"/>
              </a:rPr>
              <a:t>, </a:t>
            </a:r>
            <a:r>
              <a:rPr lang="hu-HU" altLang="en-US" sz="2000" dirty="0" err="1">
                <a:ea typeface="ＭＳ Ｐゴシック" panose="020B0600070205080204" pitchFamily="34" charset="-128"/>
              </a:rPr>
              <a:t>stb</a:t>
            </a:r>
            <a:r>
              <a:rPr lang="en-GB" altLang="en-US" sz="2000" dirty="0">
                <a:ea typeface="ＭＳ Ｐゴシック" panose="020B0600070205080204" pitchFamily="34" charset="-128"/>
              </a:rPr>
              <a:t>.)</a:t>
            </a:r>
            <a:endParaRPr lang="hu-HU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8433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4FE21E59-6ED9-3447-BD6A-B8ECEBFF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06" y="275855"/>
            <a:ext cx="11576127" cy="7871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en-US" dirty="0">
                <a:ea typeface="ＭＳ Ｐゴシック" panose="020B0600070205080204" pitchFamily="34" charset="-128"/>
              </a:rPr>
              <a:t>Értelmezési keretek</a:t>
            </a:r>
            <a:r>
              <a:rPr lang="en-GB" altLang="en-US" dirty="0">
                <a:ea typeface="ＭＳ Ｐゴシック" panose="020B0600070205080204" pitchFamily="34" charset="-128"/>
              </a:rPr>
              <a:t>: </a:t>
            </a:r>
            <a:r>
              <a:rPr lang="hu-HU" altLang="en-US" dirty="0">
                <a:ea typeface="ＭＳ Ｐゴシック" panose="020B0600070205080204" pitchFamily="34" charset="-128"/>
              </a:rPr>
              <a:t>üzleti innováció</a:t>
            </a:r>
            <a:endParaRPr lang="en-GB" altLang="en-US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886BA65-DE47-C64A-963F-90E78E454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06" y="1276641"/>
            <a:ext cx="11350653" cy="4461219"/>
          </a:xfrm>
        </p:spPr>
        <p:txBody>
          <a:bodyPr/>
          <a:lstStyle/>
          <a:p>
            <a:pPr marL="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hu-HU" altLang="en-US" sz="2800" dirty="0">
                <a:ea typeface="ＭＳ Ｐゴシック" panose="020B0600070205080204" pitchFamily="34" charset="-128"/>
              </a:rPr>
              <a:t>Bár az üzleti innovációval foglalkozó vagy azt befolyásoló szereplők értelmezési keretei is fontosak lehetnek</a:t>
            </a:r>
            <a:endParaRPr lang="en-GB" altLang="en-US" sz="2800" dirty="0">
              <a:ea typeface="ＭＳ Ｐゴシック" panose="020B0600070205080204" pitchFamily="34" charset="-128"/>
            </a:endParaRPr>
          </a:p>
          <a:p>
            <a:pPr marL="0" lvl="1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Mégis</a:t>
            </a:r>
            <a:r>
              <a:rPr lang="en-GB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,</a:t>
            </a:r>
            <a:r>
              <a:rPr lang="en-GB" altLang="en-US" sz="2800" dirty="0">
                <a:ea typeface="ＭＳ Ｐゴシック" panose="020B0600070205080204" pitchFamily="34" charset="-128"/>
              </a:rPr>
              <a:t> </a:t>
            </a:r>
            <a:r>
              <a:rPr lang="hu-HU" altLang="en-US" sz="2800" dirty="0">
                <a:ea typeface="ＭＳ Ｐゴシック" panose="020B0600070205080204" pitchFamily="34" charset="-128"/>
              </a:rPr>
              <a:t>az üzleti innováció irodalma ritkán vagy talán egyáltalán </a:t>
            </a:r>
            <a:br>
              <a:rPr lang="hu-HU" altLang="en-US" sz="2800" dirty="0">
                <a:ea typeface="ＭＳ Ｐゴシック" panose="020B0600070205080204" pitchFamily="34" charset="-128"/>
              </a:rPr>
            </a:br>
            <a:r>
              <a:rPr lang="hu-HU" altLang="en-US" sz="2800" dirty="0">
                <a:ea typeface="ＭＳ Ｐゴシック" panose="020B0600070205080204" pitchFamily="34" charset="-128"/>
              </a:rPr>
              <a:t>nem tárgyalja ezt a kérdést</a:t>
            </a:r>
            <a:r>
              <a:rPr lang="en-GB" altLang="en-US" sz="3200" dirty="0">
                <a:ea typeface="ＭＳ Ｐゴシック" panose="020B0600070205080204" pitchFamily="34" charset="-128"/>
              </a:rPr>
              <a:t> </a:t>
            </a:r>
            <a:endParaRPr lang="en-GB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hu-HU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72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21F4A52E-4682-B047-A32A-3EB0FBBC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0850"/>
            <a:ext cx="10972800" cy="691050"/>
          </a:xfrm>
        </p:spPr>
        <p:txBody>
          <a:bodyPr/>
          <a:lstStyle/>
          <a:p>
            <a:pPr eaLnBrk="1" hangingPunct="1"/>
            <a:r>
              <a:rPr lang="en-GB" altLang="en-US" sz="3600" dirty="0" err="1">
                <a:ea typeface="ＭＳ Ｐゴシック" panose="020B0600070205080204" pitchFamily="34" charset="-128"/>
              </a:rPr>
              <a:t>Motiv</a:t>
            </a:r>
            <a:r>
              <a:rPr lang="hu-HU" altLang="en-US" sz="3600" dirty="0" err="1">
                <a:ea typeface="ＭＳ Ｐゴシック" panose="020B0600070205080204" pitchFamily="34" charset="-128"/>
              </a:rPr>
              <a:t>áció</a:t>
            </a:r>
            <a:endParaRPr lang="en-GB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E4995982-6767-C043-8541-7AA56C1A5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6276"/>
            <a:ext cx="10972800" cy="54864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en-US" dirty="0">
                <a:ea typeface="ＭＳ Ｐゴシック" panose="020B0600070205080204" pitchFamily="34" charset="-128"/>
              </a:rPr>
              <a:t>Gyakorlati motiváció: h</a:t>
            </a:r>
            <a:r>
              <a:rPr lang="hu-HU" altLang="en-US" sz="2800" dirty="0">
                <a:ea typeface="ＭＳ Ｐゴシック" panose="020B0600070205080204" pitchFamily="34" charset="-128"/>
              </a:rPr>
              <a:t>ogyan lehet jobban csinálni, mik </a:t>
            </a:r>
            <a:r>
              <a:rPr lang="hu-HU" altLang="en-US" dirty="0">
                <a:ea typeface="ＭＳ Ｐゴシック" panose="020B0600070205080204" pitchFamily="34" charset="-128"/>
              </a:rPr>
              <a:t>a kudarcok okai</a:t>
            </a:r>
            <a:r>
              <a:rPr lang="hu-HU" altLang="en-US" sz="2800" dirty="0">
                <a:ea typeface="ＭＳ Ｐゴシック" panose="020B0600070205080204" pitchFamily="34" charset="-128"/>
              </a:rPr>
              <a:t> </a:t>
            </a:r>
            <a:endParaRPr lang="en-GB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hu-HU" altLang="en-US" dirty="0">
                <a:ea typeface="ＭＳ Ｐゴシック" panose="020B0600070205080204" pitchFamily="34" charset="-128"/>
              </a:rPr>
              <a:t>Milyen segítséget kaphat az elmélet a gyakorlattól</a:t>
            </a:r>
          </a:p>
          <a:p>
            <a:pPr>
              <a:lnSpc>
                <a:spcPct val="90000"/>
              </a:lnSpc>
            </a:pPr>
            <a:r>
              <a:rPr lang="hu-HU" altLang="en-US" sz="2800" dirty="0">
                <a:ea typeface="ＭＳ Ｐゴシック" panose="020B0600070205080204" pitchFamily="34" charset="-128"/>
              </a:rPr>
              <a:t>Az üzleti innovációval kapcsolatos tudás mennyiben hasznosítható</a:t>
            </a:r>
          </a:p>
          <a:p>
            <a:pPr>
              <a:lnSpc>
                <a:spcPct val="90000"/>
              </a:lnSpc>
            </a:pPr>
            <a:r>
              <a:rPr lang="hu-HU" altLang="en-US" sz="2800" dirty="0">
                <a:ea typeface="ＭＳ Ｐゴシック" panose="020B0600070205080204" pitchFamily="34" charset="-128"/>
              </a:rPr>
              <a:t>A merev és a rugalmas megoldások problémája: előre rögzített szabályok versus alkalmazkodás</a:t>
            </a:r>
          </a:p>
          <a:p>
            <a:pPr>
              <a:lnSpc>
                <a:spcPct val="90000"/>
              </a:lnSpc>
            </a:pPr>
            <a:endParaRPr lang="en-GB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409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AB7ED-415D-EF46-8F18-4ED99D58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878395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en-GB" sz="4000" dirty="0" err="1"/>
              <a:t>Illus</a:t>
            </a:r>
            <a:r>
              <a:rPr lang="hu-HU" sz="4000" dirty="0" err="1"/>
              <a:t>zt</a:t>
            </a:r>
            <a:r>
              <a:rPr lang="en-GB" sz="4000" dirty="0"/>
              <a:t>rat</a:t>
            </a:r>
            <a:r>
              <a:rPr lang="hu-HU" sz="4000" dirty="0"/>
              <a:t>ív</a:t>
            </a:r>
            <a:r>
              <a:rPr lang="en-GB" sz="4000" dirty="0"/>
              <a:t> </a:t>
            </a:r>
            <a:r>
              <a:rPr lang="hu-HU" sz="4000" dirty="0"/>
              <a:t>Példák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04232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DC07AB3A-2425-BF40-AE1E-53F37336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36" y="82674"/>
            <a:ext cx="11353801" cy="1058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dirty="0" err="1"/>
              <a:t>I</a:t>
            </a:r>
            <a:r>
              <a:rPr lang="en-GB" sz="3600" dirty="0" err="1"/>
              <a:t>nteraktív</a:t>
            </a:r>
            <a:r>
              <a:rPr lang="en-GB" sz="3600" dirty="0"/>
              <a:t> </a:t>
            </a:r>
            <a:r>
              <a:rPr lang="hu-HU" sz="3600" dirty="0"/>
              <a:t>tanulás a m</a:t>
            </a:r>
            <a:r>
              <a:rPr lang="en-GB" sz="3600" dirty="0" err="1"/>
              <a:t>i</a:t>
            </a:r>
            <a:r>
              <a:rPr lang="hu-HU" sz="3600" dirty="0" err="1"/>
              <a:t>krohitel</a:t>
            </a:r>
            <a:r>
              <a:rPr lang="hu-HU" sz="3600" dirty="0"/>
              <a:t> iparban</a:t>
            </a:r>
            <a:endParaRPr lang="en-GB" altLang="en-US" sz="4267" dirty="0"/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2F665F75-9020-8743-A39A-941DC13C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32136"/>
            <a:ext cx="11261557" cy="5314384"/>
          </a:xfrm>
        </p:spPr>
        <p:txBody>
          <a:bodyPr/>
          <a:lstStyle/>
          <a:p>
            <a:pPr marL="383098" indent="-383981" eaLnBrk="1" hangingPunct="1">
              <a:lnSpc>
                <a:spcPct val="90000"/>
              </a:lnSpc>
              <a:spcBef>
                <a:spcPts val="400"/>
              </a:spcBef>
            </a:pPr>
            <a:r>
              <a:rPr lang="en-GB" sz="2800" dirty="0" err="1"/>
              <a:t>Yunus</a:t>
            </a:r>
            <a:r>
              <a:rPr lang="hu-HU" sz="2800" dirty="0"/>
              <a:t> első kísérletei</a:t>
            </a:r>
            <a:r>
              <a:rPr lang="en-GB" sz="2800" dirty="0"/>
              <a:t> 1976</a:t>
            </a:r>
            <a:r>
              <a:rPr lang="hu-HU" sz="2800" dirty="0"/>
              <a:t>-</a:t>
            </a:r>
            <a:r>
              <a:rPr lang="hu-HU" sz="2800" dirty="0" err="1"/>
              <a:t>ban</a:t>
            </a:r>
            <a:r>
              <a:rPr lang="en-GB" sz="2800" dirty="0"/>
              <a:t>: </a:t>
            </a:r>
            <a:r>
              <a:rPr lang="hu-HU" sz="2400" dirty="0"/>
              <a:t>kisösszegű, pénzfedezet nélküli hitelek szegényeknek</a:t>
            </a:r>
            <a:endParaRPr lang="en-GB" sz="2000" dirty="0"/>
          </a:p>
          <a:p>
            <a:pPr marL="383098" indent="-383981" eaLnBrk="1" hangingPunct="1">
              <a:lnSpc>
                <a:spcPct val="90000"/>
              </a:lnSpc>
              <a:spcBef>
                <a:spcPts val="1400"/>
              </a:spcBef>
            </a:pPr>
            <a:r>
              <a:rPr lang="en-GB" sz="2800" dirty="0"/>
              <a:t>Pilot </a:t>
            </a:r>
            <a:r>
              <a:rPr lang="hu-HU" sz="2800" dirty="0"/>
              <a:t>hitel</a:t>
            </a:r>
            <a:r>
              <a:rPr lang="en-GB" sz="2800" dirty="0"/>
              <a:t>program</a:t>
            </a:r>
            <a:r>
              <a:rPr lang="hu-HU" sz="2800" dirty="0"/>
              <a:t> 1</a:t>
            </a:r>
            <a:r>
              <a:rPr lang="en-GB" sz="2800" dirty="0"/>
              <a:t>977</a:t>
            </a:r>
            <a:r>
              <a:rPr lang="hu-HU" sz="2800" dirty="0"/>
              <a:t>-</a:t>
            </a:r>
            <a:r>
              <a:rPr lang="hu-HU" sz="2800" dirty="0" err="1"/>
              <a:t>től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hu-HU" sz="2400" dirty="0"/>
              <a:t>csoportos hitelezés</a:t>
            </a:r>
            <a:r>
              <a:rPr lang="en-GB" sz="2400" dirty="0"/>
              <a:t>, </a:t>
            </a:r>
            <a:r>
              <a:rPr lang="hu-HU" sz="2400" dirty="0"/>
              <a:t>társadalmi fedezet</a:t>
            </a:r>
            <a:r>
              <a:rPr lang="en-GB" sz="2400" dirty="0"/>
              <a:t>, </a:t>
            </a:r>
            <a:r>
              <a:rPr lang="hu-HU" sz="2400" dirty="0"/>
              <a:t>képzési programok elvetése</a:t>
            </a:r>
            <a:endParaRPr lang="en-GB" sz="2000" strike="sngStrike" dirty="0"/>
          </a:p>
          <a:p>
            <a:pPr marL="383098" indent="-383981" eaLnBrk="1" hangingPunct="1">
              <a:lnSpc>
                <a:spcPct val="90000"/>
              </a:lnSpc>
              <a:spcBef>
                <a:spcPts val="1400"/>
              </a:spcBef>
            </a:pPr>
            <a:r>
              <a:rPr lang="en-GB" sz="2800" dirty="0" err="1"/>
              <a:t>Grameen</a:t>
            </a:r>
            <a:r>
              <a:rPr lang="en-GB" sz="2800" dirty="0"/>
              <a:t> Bank</a:t>
            </a:r>
            <a:r>
              <a:rPr lang="hu-HU" sz="2800" dirty="0"/>
              <a:t> megalapítása</a:t>
            </a:r>
            <a:r>
              <a:rPr lang="en-GB" sz="2800" dirty="0"/>
              <a:t> 1983</a:t>
            </a:r>
            <a:r>
              <a:rPr lang="hu-HU" sz="2800" dirty="0"/>
              <a:t>-</a:t>
            </a:r>
            <a:r>
              <a:rPr lang="hu-HU" sz="2800" dirty="0" err="1"/>
              <a:t>ban</a:t>
            </a:r>
            <a:endParaRPr lang="en-GB" sz="2800" dirty="0"/>
          </a:p>
          <a:p>
            <a:pPr marL="383098" indent="-383981" eaLnBrk="1" hangingPunct="1">
              <a:lnSpc>
                <a:spcPct val="90000"/>
              </a:lnSpc>
              <a:spcBef>
                <a:spcPts val="1400"/>
              </a:spcBef>
            </a:pPr>
            <a:r>
              <a:rPr lang="hu-HU" sz="2800" dirty="0"/>
              <a:t>A modell globális terjedése</a:t>
            </a:r>
            <a:r>
              <a:rPr lang="en-GB" sz="2800" dirty="0"/>
              <a:t>, </a:t>
            </a:r>
            <a:r>
              <a:rPr lang="hu-HU" sz="2800" dirty="0"/>
              <a:t>számos változat</a:t>
            </a:r>
            <a:endParaRPr lang="en-GB" sz="2800" dirty="0"/>
          </a:p>
          <a:p>
            <a:pPr marL="383098" indent="-383981" eaLnBrk="1" hangingPunct="1">
              <a:lnSpc>
                <a:spcPct val="90000"/>
              </a:lnSpc>
              <a:spcBef>
                <a:spcPts val="1400"/>
              </a:spcBef>
            </a:pPr>
            <a:r>
              <a:rPr lang="hu-HU" sz="2800" dirty="0"/>
              <a:t>Tanulmányok</a:t>
            </a:r>
            <a:r>
              <a:rPr lang="en-GB" sz="2800" dirty="0"/>
              <a:t>, </a:t>
            </a:r>
            <a:r>
              <a:rPr lang="hu-HU" sz="2800" dirty="0"/>
              <a:t>elemzések</a:t>
            </a:r>
            <a:r>
              <a:rPr lang="en-GB" sz="2800" dirty="0"/>
              <a:t>, </a:t>
            </a:r>
            <a:r>
              <a:rPr lang="hu-HU" sz="2800" dirty="0"/>
              <a:t>egyetemi kurzusok a </a:t>
            </a:r>
            <a:r>
              <a:rPr lang="hu-HU" sz="2800" dirty="0" err="1"/>
              <a:t>mikrohitelezésről</a:t>
            </a:r>
            <a:endParaRPr lang="en-GB" sz="2800" dirty="0"/>
          </a:p>
          <a:p>
            <a:pPr marL="383098" indent="-383981" eaLnBrk="1" hangingPunct="1">
              <a:lnSpc>
                <a:spcPct val="90000"/>
              </a:lnSpc>
              <a:spcBef>
                <a:spcPts val="1400"/>
              </a:spcBef>
            </a:pPr>
            <a:r>
              <a:rPr lang="en-GB" sz="2800" dirty="0">
                <a:sym typeface="Wingdings" panose="05000000000000000000" pitchFamily="2" charset="2"/>
              </a:rPr>
              <a:t>”</a:t>
            </a:r>
            <a:r>
              <a:rPr lang="en-GB" sz="2800" dirty="0" err="1" smtClean="0">
                <a:sym typeface="Wingdings" panose="05000000000000000000" pitchFamily="2" charset="2"/>
              </a:rPr>
              <a:t>Mi</a:t>
            </a:r>
            <a:r>
              <a:rPr lang="hu-HU" sz="2800" dirty="0" smtClean="0">
                <a:sym typeface="Wingdings" panose="05000000000000000000" pitchFamily="2" charset="2"/>
              </a:rPr>
              <a:t>k</a:t>
            </a:r>
            <a:r>
              <a:rPr lang="en-GB" sz="2800" dirty="0" err="1" smtClean="0">
                <a:sym typeface="Wingdings" panose="05000000000000000000" pitchFamily="2" charset="2"/>
              </a:rPr>
              <a:t>ro</a:t>
            </a:r>
            <a:r>
              <a:rPr lang="hu-HU" sz="2800" dirty="0">
                <a:sym typeface="Wingdings" panose="05000000000000000000" pitchFamily="2" charset="2"/>
              </a:rPr>
              <a:t>hitel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hu-HU" sz="2800" dirty="0">
                <a:sym typeface="Wingdings" panose="05000000000000000000" pitchFamily="2" charset="2"/>
              </a:rPr>
              <a:t>forradalom</a:t>
            </a:r>
            <a:r>
              <a:rPr lang="en-GB" sz="2800" dirty="0">
                <a:sym typeface="Wingdings" panose="05000000000000000000" pitchFamily="2" charset="2"/>
              </a:rPr>
              <a:t>”: h</a:t>
            </a:r>
            <a:r>
              <a:rPr lang="hu-HU" sz="2800" dirty="0" err="1">
                <a:sym typeface="Wingdings" panose="05000000000000000000" pitchFamily="2" charset="2"/>
              </a:rPr>
              <a:t>atalmas</a:t>
            </a:r>
            <a:r>
              <a:rPr lang="hu-HU" sz="2800" dirty="0">
                <a:sym typeface="Wingdings" panose="05000000000000000000" pitchFamily="2" charset="2"/>
              </a:rPr>
              <a:t> kormányzati, magán és nemzetközi fejlesztési </a:t>
            </a:r>
            <a:r>
              <a:rPr lang="hu-HU" dirty="0">
                <a:sym typeface="Wingdings" panose="05000000000000000000" pitchFamily="2" charset="2"/>
              </a:rPr>
              <a:t>ügynökségi </a:t>
            </a:r>
            <a:r>
              <a:rPr lang="hu-HU" sz="2800" dirty="0">
                <a:sym typeface="Wingdings" panose="05000000000000000000" pitchFamily="2" charset="2"/>
              </a:rPr>
              <a:t>pénzalapok a </a:t>
            </a:r>
            <a:r>
              <a:rPr lang="en-GB" sz="2800" dirty="0">
                <a:sym typeface="Wingdings" panose="05000000000000000000" pitchFamily="2" charset="2"/>
              </a:rPr>
              <a:t>mi</a:t>
            </a:r>
            <a:r>
              <a:rPr lang="hu-HU" sz="2800" dirty="0">
                <a:sym typeface="Wingdings" panose="05000000000000000000" pitchFamily="2" charset="2"/>
              </a:rPr>
              <a:t>k</a:t>
            </a:r>
            <a:r>
              <a:rPr lang="en-GB" sz="2800" dirty="0" err="1">
                <a:sym typeface="Wingdings" panose="05000000000000000000" pitchFamily="2" charset="2"/>
              </a:rPr>
              <a:t>ro</a:t>
            </a:r>
            <a:r>
              <a:rPr lang="hu-HU" sz="2800" dirty="0">
                <a:sym typeface="Wingdings" panose="05000000000000000000" pitchFamily="2" charset="2"/>
              </a:rPr>
              <a:t>hitel iparág számára</a:t>
            </a:r>
            <a:endParaRPr lang="hu-HU" dirty="0">
              <a:sym typeface="Wingdings" panose="05000000000000000000" pitchFamily="2" charset="2"/>
            </a:endParaRPr>
          </a:p>
          <a:p>
            <a:pPr marL="383098" indent="-383981" eaLnBrk="1" hangingPunct="1">
              <a:lnSpc>
                <a:spcPct val="90000"/>
              </a:lnSpc>
              <a:spcBef>
                <a:spcPts val="1400"/>
              </a:spcBef>
            </a:pPr>
            <a:r>
              <a:rPr lang="hu-HU" sz="2800" dirty="0"/>
              <a:t>F</a:t>
            </a:r>
            <a:r>
              <a:rPr lang="en-GB" sz="2800" dirty="0"/>
              <a:t>e</a:t>
            </a:r>
            <a:r>
              <a:rPr lang="hu-HU" sz="2800" dirty="0" err="1"/>
              <a:t>lismerés</a:t>
            </a:r>
            <a:r>
              <a:rPr lang="en-GB" sz="2800" dirty="0"/>
              <a:t>: le</a:t>
            </a:r>
            <a:r>
              <a:rPr lang="hu-HU" sz="2800" dirty="0" err="1"/>
              <a:t>het</a:t>
            </a:r>
            <a:r>
              <a:rPr lang="hu-HU" sz="2800" dirty="0"/>
              <a:t> jövedelmezően hitelezni a szegényeknek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⇒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hu-HU" sz="2800" dirty="0">
                <a:sym typeface="Wingdings" panose="05000000000000000000" pitchFamily="2" charset="2"/>
              </a:rPr>
              <a:t>nagy</a:t>
            </a:r>
            <a:r>
              <a:rPr lang="en-GB" sz="2800" dirty="0">
                <a:sym typeface="Wingdings" panose="05000000000000000000" pitchFamily="2" charset="2"/>
              </a:rPr>
              <a:t>, profit-orient</a:t>
            </a:r>
            <a:r>
              <a:rPr lang="hu-HU" sz="2800" dirty="0">
                <a:sym typeface="Wingdings" panose="05000000000000000000" pitchFamily="2" charset="2"/>
              </a:rPr>
              <a:t>ált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sym typeface="Wingdings" panose="05000000000000000000" pitchFamily="2" charset="2"/>
              </a:rPr>
              <a:t>mi</a:t>
            </a:r>
            <a:r>
              <a:rPr lang="hu-HU" sz="2800" dirty="0" smtClean="0">
                <a:sym typeface="Wingdings" panose="05000000000000000000" pitchFamily="2" charset="2"/>
              </a:rPr>
              <a:t>k</a:t>
            </a:r>
            <a:r>
              <a:rPr lang="en-GB" sz="2800" dirty="0" err="1" smtClean="0">
                <a:sym typeface="Wingdings" panose="05000000000000000000" pitchFamily="2" charset="2"/>
              </a:rPr>
              <a:t>ro</a:t>
            </a:r>
            <a:r>
              <a:rPr lang="hu-HU" sz="2800" dirty="0">
                <a:sym typeface="Wingdings" panose="05000000000000000000" pitchFamily="2" charset="2"/>
              </a:rPr>
              <a:t>hitel szervezetek</a:t>
            </a:r>
            <a:r>
              <a:rPr lang="en-GB" sz="2800" dirty="0">
                <a:sym typeface="Wingdings" panose="05000000000000000000" pitchFamily="2" charset="2"/>
              </a:rPr>
              <a:t>,</a:t>
            </a:r>
            <a:br>
              <a:rPr lang="en-GB" sz="2800" dirty="0">
                <a:sym typeface="Wingdings" panose="05000000000000000000" pitchFamily="2" charset="2"/>
              </a:rPr>
            </a:br>
            <a:r>
              <a:rPr lang="en-GB" sz="2800" dirty="0">
                <a:sym typeface="Wingdings" panose="05000000000000000000" pitchFamily="2" charset="2"/>
              </a:rPr>
              <a:t>	  h</a:t>
            </a:r>
            <a:r>
              <a:rPr lang="hu-HU" sz="2800" dirty="0">
                <a:sym typeface="Wingdings" panose="05000000000000000000" pitchFamily="2" charset="2"/>
              </a:rPr>
              <a:t>i</a:t>
            </a:r>
            <a:r>
              <a:rPr lang="en-GB" sz="2800" dirty="0" err="1">
                <a:sym typeface="Wingdings" panose="05000000000000000000" pitchFamily="2" charset="2"/>
              </a:rPr>
              <a:t>brid</a:t>
            </a:r>
            <a:r>
              <a:rPr lang="en-GB" sz="2800" dirty="0">
                <a:sym typeface="Wingdings" panose="05000000000000000000" pitchFamily="2" charset="2"/>
              </a:rPr>
              <a:t> (</a:t>
            </a:r>
            <a:r>
              <a:rPr lang="hu-HU" sz="2800" dirty="0">
                <a:sym typeface="Wingdings" panose="05000000000000000000" pitchFamily="2" charset="2"/>
              </a:rPr>
              <a:t>üzleti és társadalmi</a:t>
            </a:r>
            <a:r>
              <a:rPr lang="en-GB" sz="2800" dirty="0">
                <a:sym typeface="Wingdings" panose="05000000000000000000" pitchFamily="2" charset="2"/>
              </a:rPr>
              <a:t>) </a:t>
            </a:r>
            <a:r>
              <a:rPr lang="en-GB" sz="2800" dirty="0" err="1">
                <a:sym typeface="Wingdings" panose="05000000000000000000" pitchFamily="2" charset="2"/>
              </a:rPr>
              <a:t>innov</a:t>
            </a:r>
            <a:r>
              <a:rPr lang="hu-HU" sz="2800" dirty="0" err="1">
                <a:sym typeface="Wingdings" panose="05000000000000000000" pitchFamily="2" charset="2"/>
              </a:rPr>
              <a:t>ációk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4951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DC07AB3A-2425-BF40-AE1E-53F37336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36" y="359414"/>
            <a:ext cx="11353801" cy="7035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dirty="0"/>
              <a:t>I</a:t>
            </a:r>
            <a:r>
              <a:rPr lang="en-GB" dirty="0" err="1"/>
              <a:t>nteraktív</a:t>
            </a:r>
            <a:r>
              <a:rPr lang="en-GB" dirty="0"/>
              <a:t> </a:t>
            </a:r>
            <a:r>
              <a:rPr lang="hu-HU" dirty="0"/>
              <a:t>tanulás a m</a:t>
            </a:r>
            <a:r>
              <a:rPr lang="en-GB" dirty="0" err="1"/>
              <a:t>i</a:t>
            </a:r>
            <a:r>
              <a:rPr lang="hu-HU" dirty="0" err="1"/>
              <a:t>krohitel</a:t>
            </a:r>
            <a:r>
              <a:rPr lang="hu-HU" dirty="0"/>
              <a:t> iparban </a:t>
            </a:r>
            <a:r>
              <a:rPr lang="hu-HU" sz="2800" dirty="0"/>
              <a:t>(2)</a:t>
            </a:r>
            <a:endParaRPr lang="en-GB" altLang="en-US" sz="2800" dirty="0"/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2F665F75-9020-8743-A39A-941DC13C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7" y="1200151"/>
            <a:ext cx="11261557" cy="4754879"/>
          </a:xfrm>
        </p:spPr>
        <p:txBody>
          <a:bodyPr/>
          <a:lstStyle/>
          <a:p>
            <a:pPr marL="383098" indent="-38398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2800" dirty="0"/>
              <a:t>A társadalmi</a:t>
            </a:r>
            <a:r>
              <a:rPr lang="en-GB" sz="2800" dirty="0"/>
              <a:t> </a:t>
            </a:r>
            <a:r>
              <a:rPr lang="en-GB" sz="2800" dirty="0" err="1"/>
              <a:t>innováció</a:t>
            </a:r>
            <a:r>
              <a:rPr lang="hu-HU" sz="2800" dirty="0"/>
              <a:t>s folyamat két szinten vizsgálható</a:t>
            </a:r>
            <a:endParaRPr lang="en-GB" sz="2800" dirty="0"/>
          </a:p>
          <a:p>
            <a:pPr marL="288000" indent="-288000" eaLnBrk="1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800" dirty="0"/>
              <a:t>egy új iparág létrejötte és fejlődése</a:t>
            </a:r>
            <a:r>
              <a:rPr lang="en-GB" sz="2800" dirty="0"/>
              <a:t> </a:t>
            </a:r>
          </a:p>
          <a:p>
            <a:pPr marL="576000" lvl="1" indent="-288000" eaLnBrk="1" hangingPunct="1">
              <a:lnSpc>
                <a:spcPct val="9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hu-HU" sz="2400" dirty="0"/>
              <a:t>új </a:t>
            </a:r>
            <a:r>
              <a:rPr lang="hu-HU" dirty="0"/>
              <a:t>üzleti modellt követve, </a:t>
            </a:r>
            <a:r>
              <a:rPr lang="hu-HU" sz="2400" dirty="0"/>
              <a:t>új fogyasztók számára új banki szolgáltatások terjedése és </a:t>
            </a:r>
            <a:r>
              <a:rPr lang="en-GB" sz="2400" dirty="0"/>
              <a:t>adapt</a:t>
            </a:r>
            <a:r>
              <a:rPr lang="hu-HU" sz="2400" dirty="0" err="1"/>
              <a:t>álása</a:t>
            </a:r>
            <a:r>
              <a:rPr lang="en-GB" sz="2400" dirty="0"/>
              <a:t>, </a:t>
            </a:r>
          </a:p>
          <a:p>
            <a:pPr marL="576000" lvl="1" indent="-288000" eaLnBrk="1" hangingPunct="1">
              <a:lnSpc>
                <a:spcPct val="9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GB" sz="2400" dirty="0"/>
              <a:t>adapt</a:t>
            </a:r>
            <a:r>
              <a:rPr lang="hu-HU" sz="2400" dirty="0" err="1"/>
              <a:t>álás</a:t>
            </a:r>
            <a:r>
              <a:rPr lang="hu-HU" sz="2400" dirty="0"/>
              <a:t> új körülményekhez</a:t>
            </a:r>
            <a:r>
              <a:rPr lang="en-GB" sz="2400" dirty="0"/>
              <a:t>: </a:t>
            </a:r>
            <a:r>
              <a:rPr lang="hu-HU" sz="2400" dirty="0"/>
              <a:t>a módszerek és üzleti modellek módosítása</a:t>
            </a:r>
            <a:r>
              <a:rPr lang="en-GB" sz="2400" dirty="0"/>
              <a:t> </a:t>
            </a:r>
            <a:r>
              <a:rPr lang="en-GB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⇒ </a:t>
            </a:r>
            <a:r>
              <a:rPr lang="en-GB" sz="2400" dirty="0"/>
              <a:t>v</a:t>
            </a:r>
            <a:r>
              <a:rPr lang="hu-HU" sz="2400" dirty="0" err="1"/>
              <a:t>áltozatok</a:t>
            </a:r>
            <a:endParaRPr lang="en-GB" sz="2400" dirty="0"/>
          </a:p>
          <a:p>
            <a:pPr marL="312317" indent="-313200" eaLnBrk="1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800" dirty="0"/>
              <a:t>változások és további </a:t>
            </a:r>
            <a:r>
              <a:rPr lang="en-GB" sz="2800" dirty="0" err="1"/>
              <a:t>innov</a:t>
            </a:r>
            <a:r>
              <a:rPr lang="hu-HU" sz="2800" dirty="0" err="1"/>
              <a:t>ációk</a:t>
            </a:r>
            <a:r>
              <a:rPr lang="hu-HU" sz="2800" dirty="0"/>
              <a:t> helyi szinten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hu-HU" sz="2400" dirty="0"/>
              <a:t>ezt i</a:t>
            </a:r>
            <a:r>
              <a:rPr lang="en-GB" sz="2400" dirty="0" err="1"/>
              <a:t>llus</a:t>
            </a:r>
            <a:r>
              <a:rPr lang="hu-HU" sz="2400" dirty="0" err="1"/>
              <a:t>ztrálja</a:t>
            </a:r>
            <a:r>
              <a:rPr lang="hu-HU" sz="2400" dirty="0"/>
              <a:t> majd a </a:t>
            </a:r>
            <a:r>
              <a:rPr lang="en-GB" sz="2400" dirty="0" err="1"/>
              <a:t>Kiútprogram</a:t>
            </a:r>
            <a:r>
              <a:rPr lang="hu-HU" sz="2400" dirty="0"/>
              <a:t> példája</a:t>
            </a:r>
            <a:endParaRPr lang="en-GB" sz="2400" dirty="0"/>
          </a:p>
          <a:p>
            <a:pPr marL="456317" indent="-457200"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83098" indent="-383981" eaLnBrk="1" hangingPunct="1">
              <a:lnSpc>
                <a:spcPct val="90000"/>
              </a:lnSpc>
              <a:spcBef>
                <a:spcPts val="1200"/>
              </a:spcBef>
            </a:pPr>
            <a:endParaRPr lang="en-GB" sz="3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3647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DC07AB3A-2425-BF40-AE1E-53F37336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36" y="269141"/>
            <a:ext cx="11353801" cy="9658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 err="1"/>
              <a:t>Mi</a:t>
            </a:r>
            <a:r>
              <a:rPr lang="hu-HU" sz="3600" dirty="0"/>
              <a:t>k</a:t>
            </a:r>
            <a:r>
              <a:rPr lang="en-GB" sz="3600" dirty="0" err="1"/>
              <a:t>ro</a:t>
            </a:r>
            <a:r>
              <a:rPr lang="hu-HU" sz="3600" dirty="0"/>
              <a:t>hitel ipar</a:t>
            </a:r>
            <a:r>
              <a:rPr lang="en-GB" sz="3600" dirty="0"/>
              <a:t>: </a:t>
            </a:r>
            <a:r>
              <a:rPr lang="hu-HU" sz="3600" dirty="0"/>
              <a:t>a legfontosabb szereplők</a:t>
            </a:r>
            <a:endParaRPr lang="en-GB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2F665F75-9020-8743-A39A-941DC13C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090873"/>
            <a:ext cx="11055351" cy="5344102"/>
          </a:xfrm>
        </p:spPr>
        <p:txBody>
          <a:bodyPr/>
          <a:lstStyle/>
          <a:p>
            <a:pPr marL="383098" indent="-368281" eaLnBrk="1" hangingPunct="1">
              <a:spcBef>
                <a:spcPts val="0"/>
              </a:spcBef>
            </a:pPr>
            <a:r>
              <a:rPr lang="hu-HU" sz="2800" dirty="0"/>
              <a:t>A társadalmi innováció </a:t>
            </a:r>
            <a:r>
              <a:rPr lang="hu-HU" sz="2800" dirty="0" err="1"/>
              <a:t>kezdeményezői</a:t>
            </a:r>
            <a:endParaRPr lang="en-GB" sz="2800" dirty="0"/>
          </a:p>
          <a:p>
            <a:pPr marL="383098" indent="-368281" eaLnBrk="1" hangingPunct="1">
              <a:lnSpc>
                <a:spcPct val="90000"/>
              </a:lnSpc>
              <a:spcBef>
                <a:spcPts val="900"/>
              </a:spcBef>
            </a:pPr>
            <a:r>
              <a:rPr lang="hu-HU" sz="2800" dirty="0"/>
              <a:t>Az innovációt átvevők és adaptálók</a:t>
            </a:r>
            <a:endParaRPr lang="en-GB" sz="2800" dirty="0"/>
          </a:p>
          <a:p>
            <a:pPr marL="383098" indent="-368281" eaLnBrk="1" hangingPunct="1">
              <a:lnSpc>
                <a:spcPct val="90000"/>
              </a:lnSpc>
              <a:spcBef>
                <a:spcPts val="900"/>
              </a:spcBef>
            </a:pPr>
            <a:r>
              <a:rPr lang="hu-HU" sz="2800" dirty="0"/>
              <a:t>Üzleti </a:t>
            </a:r>
            <a:r>
              <a:rPr lang="hu-HU" sz="2800" dirty="0" err="1"/>
              <a:t>innovátorok</a:t>
            </a:r>
            <a:endParaRPr lang="en-GB" sz="2800" dirty="0"/>
          </a:p>
          <a:p>
            <a:pPr marL="383098" indent="-368281" eaLnBrk="1" hangingPunct="1">
              <a:lnSpc>
                <a:spcPct val="90000"/>
              </a:lnSpc>
              <a:spcBef>
                <a:spcPts val="900"/>
              </a:spcBef>
            </a:pPr>
            <a:r>
              <a:rPr lang="hu-HU" sz="2800" dirty="0"/>
              <a:t>K</a:t>
            </a:r>
            <a:r>
              <a:rPr lang="en-GB" sz="2800" dirty="0"/>
              <a:t>o</a:t>
            </a:r>
            <a:r>
              <a:rPr lang="hu-HU" sz="2800" dirty="0" err="1"/>
              <a:t>rmányzati</a:t>
            </a:r>
            <a:r>
              <a:rPr lang="hu-HU" sz="2800" dirty="0"/>
              <a:t> szereplők</a:t>
            </a:r>
            <a:r>
              <a:rPr lang="en-GB" sz="2800" dirty="0"/>
              <a:t> </a:t>
            </a:r>
            <a:r>
              <a:rPr lang="en-GB" sz="2400" dirty="0"/>
              <a:t>(d</a:t>
            </a:r>
            <a:r>
              <a:rPr lang="hu-HU" sz="2400" dirty="0"/>
              <a:t>öntés a támogatásról</a:t>
            </a:r>
            <a:r>
              <a:rPr lang="en-GB" sz="2400" dirty="0"/>
              <a:t>, </a:t>
            </a:r>
            <a:r>
              <a:rPr lang="hu-HU" sz="2400" dirty="0"/>
              <a:t>szabályozásról</a:t>
            </a:r>
            <a:r>
              <a:rPr lang="en-GB" sz="2400" dirty="0"/>
              <a:t>)</a:t>
            </a:r>
          </a:p>
          <a:p>
            <a:pPr marL="383098" indent="-36828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GB" sz="2800" dirty="0"/>
              <a:t>Non-profit mi</a:t>
            </a:r>
            <a:r>
              <a:rPr lang="hu-HU" sz="2800" dirty="0"/>
              <a:t>k</a:t>
            </a:r>
            <a:r>
              <a:rPr lang="en-GB" sz="2800" dirty="0" err="1"/>
              <a:t>ro</a:t>
            </a:r>
            <a:r>
              <a:rPr lang="hu-HU" sz="2800" dirty="0"/>
              <a:t>hitel szervezetek</a:t>
            </a:r>
            <a:endParaRPr lang="en-GB" sz="2800" dirty="0"/>
          </a:p>
          <a:p>
            <a:pPr marL="383098" indent="-36828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GB" sz="2800" dirty="0"/>
              <a:t>Profit-orient</a:t>
            </a:r>
            <a:r>
              <a:rPr lang="hu-HU" sz="2800" dirty="0"/>
              <a:t>ált </a:t>
            </a:r>
            <a:r>
              <a:rPr lang="en-GB" sz="2800" dirty="0"/>
              <a:t>mi</a:t>
            </a:r>
            <a:r>
              <a:rPr lang="hu-HU" sz="2800" dirty="0"/>
              <a:t>k</a:t>
            </a:r>
            <a:r>
              <a:rPr lang="en-GB" sz="2800" dirty="0" err="1"/>
              <a:t>ro</a:t>
            </a:r>
            <a:r>
              <a:rPr lang="hu-HU" sz="2800" dirty="0"/>
              <a:t>hitelező bankok és pénzintézetek</a:t>
            </a:r>
            <a:endParaRPr lang="en-GB" sz="2800" dirty="0"/>
          </a:p>
          <a:p>
            <a:pPr marL="383098" indent="-368281" eaLnBrk="1" hangingPunct="1">
              <a:lnSpc>
                <a:spcPct val="90000"/>
              </a:lnSpc>
              <a:spcBef>
                <a:spcPts val="900"/>
              </a:spcBef>
            </a:pPr>
            <a:r>
              <a:rPr lang="hu-HU" sz="2800" dirty="0"/>
              <a:t>Nemzetközi </a:t>
            </a:r>
            <a:r>
              <a:rPr lang="en-GB" sz="2800" dirty="0"/>
              <a:t>donor </a:t>
            </a:r>
            <a:r>
              <a:rPr lang="hu-HU" sz="2800" dirty="0"/>
              <a:t>és fejlesztési szervezetek</a:t>
            </a:r>
            <a:endParaRPr lang="en-GB" sz="2800" dirty="0"/>
          </a:p>
          <a:p>
            <a:pPr marL="383098" indent="-368281" eaLnBrk="1" hangingPunct="1">
              <a:lnSpc>
                <a:spcPct val="90000"/>
              </a:lnSpc>
              <a:spcBef>
                <a:spcPts val="900"/>
              </a:spcBef>
            </a:pPr>
            <a:r>
              <a:rPr lang="hu-HU" sz="2800" dirty="0"/>
              <a:t>Kutatók</a:t>
            </a:r>
            <a:endParaRPr lang="en-GB" sz="2800" dirty="0"/>
          </a:p>
          <a:p>
            <a:pPr marL="288000" lvl="1" indent="-288000" eaLnBrk="1" hangingPunct="1">
              <a:lnSpc>
                <a:spcPct val="90000"/>
              </a:lnSpc>
              <a:spcBef>
                <a:spcPts val="300"/>
              </a:spcBef>
            </a:pPr>
            <a:r>
              <a:rPr lang="en-GB" sz="2000" dirty="0"/>
              <a:t>1</a:t>
            </a:r>
            <a:r>
              <a:rPr lang="hu-HU" sz="2000" dirty="0"/>
              <a:t>. időszak:</a:t>
            </a:r>
            <a:r>
              <a:rPr lang="en-GB" sz="2000" dirty="0"/>
              <a:t> </a:t>
            </a:r>
            <a:r>
              <a:rPr lang="hu-HU" sz="2000" dirty="0"/>
              <a:t>a társadalmi fedezet </a:t>
            </a:r>
            <a:r>
              <a:rPr lang="en-GB" sz="2000" dirty="0"/>
              <a:t>model</a:t>
            </a:r>
            <a:r>
              <a:rPr lang="hu-HU" sz="2000" dirty="0" err="1"/>
              <a:t>ljei</a:t>
            </a:r>
            <a:r>
              <a:rPr lang="en-GB" sz="2000" dirty="0"/>
              <a:t>, </a:t>
            </a:r>
            <a:r>
              <a:rPr lang="hu-HU" sz="2000" dirty="0"/>
              <a:t>előnyök bemutatása</a:t>
            </a:r>
            <a:endParaRPr lang="en-GB" sz="2000" dirty="0"/>
          </a:p>
          <a:p>
            <a:pPr marL="288000" lvl="1" indent="-288000" eaLnBrk="1" hangingPunct="1">
              <a:lnSpc>
                <a:spcPct val="90000"/>
              </a:lnSpc>
              <a:spcBef>
                <a:spcPts val="300"/>
              </a:spcBef>
            </a:pPr>
            <a:r>
              <a:rPr lang="en-GB" sz="2000" dirty="0"/>
              <a:t>2</a:t>
            </a:r>
            <a:r>
              <a:rPr lang="hu-HU" sz="2000" dirty="0"/>
              <a:t>. időszak</a:t>
            </a:r>
            <a:r>
              <a:rPr lang="en-GB" sz="2000" dirty="0"/>
              <a:t>: </a:t>
            </a:r>
            <a:r>
              <a:rPr lang="hu-HU" sz="2000" dirty="0" err="1"/>
              <a:t>ökonometriai</a:t>
            </a:r>
            <a:r>
              <a:rPr lang="hu-HU" sz="2000" dirty="0"/>
              <a:t> elemzések</a:t>
            </a:r>
            <a:endParaRPr lang="en-GB" sz="2000" dirty="0"/>
          </a:p>
          <a:p>
            <a:pPr marL="383098" indent="-36828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GB" sz="2800" dirty="0"/>
              <a:t>M</a:t>
            </a:r>
            <a:r>
              <a:rPr lang="hu-HU" sz="2800" dirty="0"/>
              <a:t>é</a:t>
            </a:r>
            <a:r>
              <a:rPr lang="en-GB" sz="2800" dirty="0" err="1"/>
              <a:t>dia</a:t>
            </a:r>
            <a:endParaRPr lang="en-GB" sz="2800" dirty="0"/>
          </a:p>
          <a:p>
            <a:pPr marL="383098" indent="-368281" eaLnBrk="1" hangingPunct="1">
              <a:lnSpc>
                <a:spcPct val="90000"/>
              </a:lnSpc>
              <a:spcBef>
                <a:spcPts val="0"/>
              </a:spcBef>
            </a:pPr>
            <a:endParaRPr lang="hu-HU" sz="2800" dirty="0"/>
          </a:p>
          <a:p>
            <a:pPr marL="383098" indent="-368281" eaLnBrk="1" hangingPunct="1">
              <a:lnSpc>
                <a:spcPct val="90000"/>
              </a:lnSpc>
              <a:spcBef>
                <a:spcPts val="0"/>
              </a:spcBef>
            </a:pPr>
            <a:endParaRPr lang="en-GB" sz="2800" dirty="0"/>
          </a:p>
          <a:p>
            <a:pPr marL="383981" lvl="1" indent="-383981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GB" sz="28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45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DC07AB3A-2425-BF40-AE1E-53F37336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84" y="294640"/>
            <a:ext cx="11804511" cy="5362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 err="1"/>
              <a:t>Mi</a:t>
            </a:r>
            <a:r>
              <a:rPr lang="hu-HU" sz="3600" dirty="0"/>
              <a:t>k</a:t>
            </a:r>
            <a:r>
              <a:rPr lang="en-GB" sz="3600" dirty="0" err="1"/>
              <a:t>ro</a:t>
            </a:r>
            <a:r>
              <a:rPr lang="hu-HU" sz="3600" dirty="0"/>
              <a:t>hitel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hu-HU" sz="3600" dirty="0"/>
              <a:t>par</a:t>
            </a:r>
            <a:r>
              <a:rPr lang="en-GB" sz="3600" dirty="0"/>
              <a:t>: </a:t>
            </a:r>
            <a:r>
              <a:rPr lang="hu-HU" dirty="0"/>
              <a:t>mit tanulnak a szereplők egymástól</a:t>
            </a:r>
            <a:r>
              <a:rPr lang="en-GB" sz="3600" dirty="0"/>
              <a:t> </a:t>
            </a:r>
            <a:r>
              <a:rPr lang="en-GB" sz="2800" dirty="0"/>
              <a:t>(</a:t>
            </a:r>
            <a:r>
              <a:rPr lang="hu-HU" sz="2800" dirty="0"/>
              <a:t>példák</a:t>
            </a:r>
            <a:r>
              <a:rPr lang="en-GB" sz="2800" dirty="0"/>
              <a:t>)</a:t>
            </a:r>
            <a:endParaRPr lang="en-GB" altLang="en-US" sz="36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F26E07A-A826-B542-B7F3-BF00A8E88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515490"/>
              </p:ext>
            </p:extLst>
          </p:nvPr>
        </p:nvGraphicFramePr>
        <p:xfrm>
          <a:off x="437448" y="998050"/>
          <a:ext cx="11353800" cy="526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760">
                  <a:extLst>
                    <a:ext uri="{9D8B030D-6E8A-4147-A177-3AD203B41FA5}">
                      <a16:colId xmlns:a16="http://schemas.microsoft.com/office/drawing/2014/main" val="3903123622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445030445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591929765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1374620347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2545963605"/>
                    </a:ext>
                  </a:extLst>
                </a:gridCol>
              </a:tblGrid>
              <a:tr h="112174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2000" b="1" noProof="0" dirty="0">
                          <a:latin typeface="+mj-lt"/>
                          <a:cs typeface="Calibri" panose="020F0502020204030204" pitchFamily="34" charset="0"/>
                        </a:rPr>
                        <a:t>Tanulás kitől</a:t>
                      </a:r>
                      <a:endParaRPr lang="en-GB" sz="2000" b="1" noProof="0" dirty="0"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GB" sz="2400" b="1" noProof="0" dirty="0"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2000" b="1" noProof="0" dirty="0">
                          <a:latin typeface="+mj-lt"/>
                          <a:cs typeface="Calibri" panose="020F0502020204030204" pitchFamily="34" charset="0"/>
                        </a:rPr>
                        <a:t>Ki tanul</a:t>
                      </a:r>
                      <a:endParaRPr lang="en-GB" sz="2000" b="1" noProof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2200" b="1" noProof="0" dirty="0">
                          <a:latin typeface="+mj-lt"/>
                          <a:cs typeface="Calibri" panose="020F0502020204030204" pitchFamily="34" charset="0"/>
                        </a:rPr>
                        <a:t>Társadalmi</a:t>
                      </a:r>
                      <a:r>
                        <a:rPr lang="en-GB" sz="2200" b="1" noProof="0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b="1" noProof="0" dirty="0" err="1">
                          <a:latin typeface="+mj-lt"/>
                          <a:cs typeface="Calibri" panose="020F0502020204030204" pitchFamily="34" charset="0"/>
                        </a:rPr>
                        <a:t>innov</a:t>
                      </a:r>
                      <a:r>
                        <a:rPr lang="hu-HU" sz="2200" b="1" noProof="0" dirty="0" err="1">
                          <a:latin typeface="+mj-lt"/>
                          <a:cs typeface="Calibri" panose="020F0502020204030204" pitchFamily="34" charset="0"/>
                        </a:rPr>
                        <a:t>átorok</a:t>
                      </a:r>
                      <a:endParaRPr lang="en-GB" sz="2200" b="1" noProof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Üzleti</a:t>
                      </a:r>
                      <a:r>
                        <a:rPr lang="en-GB" sz="22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b="1" kern="120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innov</a:t>
                      </a:r>
                      <a:r>
                        <a:rPr lang="hu-HU" sz="2200" b="1" kern="120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átorok</a:t>
                      </a:r>
                      <a:endParaRPr lang="en-GB" sz="22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GB" sz="2200" b="1" noProof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2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Donor </a:t>
                      </a:r>
                      <a:r>
                        <a:rPr lang="hu-HU" sz="22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szervezetek</a:t>
                      </a:r>
                      <a:r>
                        <a:rPr lang="en-GB" sz="22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hu-HU" sz="2200" b="1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kormányok</a:t>
                      </a:r>
                      <a:endParaRPr lang="en-GB" sz="2200" b="1" noProof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2200" b="1" noProof="0" dirty="0">
                          <a:latin typeface="+mj-lt"/>
                          <a:cs typeface="Calibri" panose="020F0502020204030204" pitchFamily="34" charset="0"/>
                        </a:rPr>
                        <a:t>Kutatók</a:t>
                      </a:r>
                      <a:endParaRPr lang="en-GB" sz="2200" b="1" noProof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03214754"/>
                  </a:ext>
                </a:extLst>
              </a:tr>
              <a:tr h="9974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Társadalmi</a:t>
                      </a:r>
                      <a:r>
                        <a:rPr lang="hu-HU" sz="2200" b="1" kern="1200" baseline="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2200" b="1" kern="1200" baseline="0" noProof="0" dirty="0" err="1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innovátorok</a:t>
                      </a:r>
                      <a:endParaRPr lang="en-GB" sz="22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egymás gyakorlati tapasztalatai a modell 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adapt</a:t>
                      </a:r>
                      <a:r>
                        <a:rPr kumimoji="0" lang="hu-H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álásakor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hu-HU" sz="1800" kern="1200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ódszerbeli</a:t>
                      </a:r>
                      <a:r>
                        <a:rPr lang="hu-HU" sz="1800" kern="12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visszajelzések</a:t>
                      </a:r>
                      <a:endParaRPr lang="hu-HU" sz="1800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adaptation</a:t>
                      </a:r>
                      <a:r>
                        <a:rPr lang="en-GB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</a:t>
                      </a: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different</a:t>
                      </a:r>
                      <a:r>
                        <a:rPr lang="en-GB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and regulatory</a:t>
                      </a:r>
                      <a:r>
                        <a:rPr lang="en-GB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settings</a:t>
                      </a: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kutatási eredmények, ajánlások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65573217"/>
                  </a:ext>
                </a:extLst>
              </a:tr>
              <a:tr h="3733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Üzleti </a:t>
                      </a:r>
                      <a:r>
                        <a:rPr lang="hu-HU" sz="2200" b="1" kern="1200" noProof="0" dirty="0" err="1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innovátorok</a:t>
                      </a:r>
                      <a:endParaRPr lang="en-GB" sz="22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új b</a:t>
                      </a:r>
                      <a:r>
                        <a:rPr lang="en-GB" sz="1800" baseline="0" noProof="0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anki</a:t>
                      </a:r>
                      <a:r>
                        <a:rPr lang="en-GB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</a:t>
                      </a:r>
                      <a:r>
                        <a:rPr lang="hu-HU" sz="1800" baseline="0" noProof="0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zolgálta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-tások a szegényeknek</a:t>
                      </a: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egymás gyakorlati tapasztalatai </a:t>
                      </a: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hu-HU" sz="1800" baseline="0" noProof="0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lkalmazkodás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az eltérő szabályokhoz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kutatási eredmények, ajánlások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72259802"/>
                  </a:ext>
                </a:extLst>
              </a:tr>
              <a:tr h="11194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Donor </a:t>
                      </a:r>
                      <a:r>
                        <a:rPr lang="hu-HU" sz="2200" b="1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szervezetek, kormányok</a:t>
                      </a:r>
                      <a:endParaRPr lang="en-GB" sz="22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szegénységenyhítés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új módszerei</a:t>
                      </a: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szegénységenyhítés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új módszerei</a:t>
                      </a: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egymás gyakorlati tapasztalatai </a:t>
                      </a: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kutatási eredmények, ajánlások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20036730"/>
                  </a:ext>
                </a:extLst>
              </a:tr>
              <a:tr h="12126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noProof="0" dirty="0">
                          <a:solidFill>
                            <a:schemeClr val="tx2"/>
                          </a:solidFill>
                          <a:latin typeface="+mj-lt"/>
                          <a:cs typeface="Calibri" panose="020F0502020204030204" pitchFamily="34" charset="0"/>
                        </a:rPr>
                        <a:t>Kutatók</a:t>
                      </a:r>
                      <a:endParaRPr lang="en-GB" sz="2200" b="1" noProof="0" dirty="0">
                        <a:solidFill>
                          <a:schemeClr val="tx2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szerződéselméleti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modellek fejlődése</a:t>
                      </a:r>
                      <a:r>
                        <a:rPr lang="en-GB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input 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 </a:t>
                      </a:r>
                      <a:r>
                        <a:rPr lang="hu-HU" sz="1800" baseline="0" noProof="0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ökono-metriai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elemzéshez</a:t>
                      </a: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szerződéselméleti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modellek fejlődése</a:t>
                      </a:r>
                      <a:r>
                        <a:rPr lang="en-GB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input 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 </a:t>
                      </a:r>
                      <a:r>
                        <a:rPr lang="hu-HU" sz="1800" baseline="0" noProof="0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ökono-metriai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elemzéshez</a:t>
                      </a: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r>
                        <a:rPr lang="en-GB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 összehasonlító elemzéshez</a:t>
                      </a: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egymás kutatási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módszerei és eredményei</a:t>
                      </a: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35613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568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DC07AB3A-2425-BF40-AE1E-53F37336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36" y="393704"/>
            <a:ext cx="11353801" cy="7035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dirty="0" err="1"/>
              <a:t>I</a:t>
            </a:r>
            <a:r>
              <a:rPr lang="en-GB" sz="3600" dirty="0" err="1"/>
              <a:t>nteraktív</a:t>
            </a:r>
            <a:r>
              <a:rPr lang="en-GB" sz="3600" dirty="0"/>
              <a:t> </a:t>
            </a:r>
            <a:r>
              <a:rPr lang="hu-HU" sz="3600" dirty="0"/>
              <a:t>tanulás a </a:t>
            </a:r>
            <a:r>
              <a:rPr lang="hu-HU" sz="3600" dirty="0" err="1"/>
              <a:t>mikrohitel</a:t>
            </a:r>
            <a:r>
              <a:rPr lang="hu-HU" sz="3600" dirty="0"/>
              <a:t> iparban </a:t>
            </a:r>
            <a:r>
              <a:rPr lang="hu-HU" sz="2800" dirty="0"/>
              <a:t>(3)</a:t>
            </a:r>
            <a:endParaRPr lang="en-GB" altLang="en-US" sz="2800" dirty="0"/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2F665F75-9020-8743-A39A-941DC13C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7" y="1303021"/>
            <a:ext cx="11261557" cy="4880609"/>
          </a:xfrm>
        </p:spPr>
        <p:txBody>
          <a:bodyPr/>
          <a:lstStyle/>
          <a:p>
            <a:pPr marL="383098" indent="-38398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2800" dirty="0">
                <a:sym typeface="Wingdings" panose="05000000000000000000" pitchFamily="2" charset="2"/>
              </a:rPr>
              <a:t>Külső és belső tényezők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en-GB" sz="2800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⇒ </a:t>
            </a:r>
            <a:r>
              <a:rPr lang="hu-HU" sz="2800" dirty="0">
                <a:sym typeface="Wingdings" panose="05000000000000000000" pitchFamily="2" charset="2"/>
              </a:rPr>
              <a:t>számos </a:t>
            </a:r>
            <a:r>
              <a:rPr lang="en-GB" sz="2800" dirty="0">
                <a:sym typeface="Wingdings" panose="05000000000000000000" pitchFamily="2" charset="2"/>
              </a:rPr>
              <a:t>profit-orient</a:t>
            </a:r>
            <a:r>
              <a:rPr lang="hu-HU" sz="2800" dirty="0">
                <a:sym typeface="Wingdings" panose="05000000000000000000" pitchFamily="2" charset="2"/>
              </a:rPr>
              <a:t>ált </a:t>
            </a:r>
            <a:r>
              <a:rPr lang="hu-HU" sz="2800" dirty="0" err="1">
                <a:sym typeface="Wingdings" panose="05000000000000000000" pitchFamily="2" charset="2"/>
              </a:rPr>
              <a:t>mikrohitelező</a:t>
            </a:r>
            <a:r>
              <a:rPr lang="hu-HU" sz="2800" dirty="0">
                <a:sym typeface="Wingdings" panose="05000000000000000000" pitchFamily="2" charset="2"/>
              </a:rPr>
              <a:t> összeomlott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en-GB" sz="2400" dirty="0">
                <a:sym typeface="Wingdings" panose="05000000000000000000" pitchFamily="2" charset="2"/>
              </a:rPr>
              <a:t>(</a:t>
            </a:r>
            <a:r>
              <a:rPr lang="hu-HU" sz="2400" dirty="0">
                <a:sym typeface="Wingdings" panose="05000000000000000000" pitchFamily="2" charset="2"/>
              </a:rPr>
              <a:t>késő </a:t>
            </a:r>
            <a:r>
              <a:rPr lang="en-GB" sz="2400" dirty="0">
                <a:sym typeface="Wingdings" panose="05000000000000000000" pitchFamily="2" charset="2"/>
              </a:rPr>
              <a:t>2000</a:t>
            </a:r>
            <a:r>
              <a:rPr lang="hu-HU" sz="2400" dirty="0">
                <a:sym typeface="Wingdings" panose="05000000000000000000" pitchFamily="2" charset="2"/>
              </a:rPr>
              <a:t>-e</a:t>
            </a:r>
            <a:r>
              <a:rPr lang="en-GB" sz="2400" dirty="0">
                <a:sym typeface="Wingdings" panose="05000000000000000000" pitchFamily="2" charset="2"/>
              </a:rPr>
              <a:t>s, </a:t>
            </a:r>
            <a:r>
              <a:rPr lang="hu-HU" sz="2400" dirty="0">
                <a:sym typeface="Wingdings" panose="05000000000000000000" pitchFamily="2" charset="2"/>
              </a:rPr>
              <a:t>korai</a:t>
            </a:r>
            <a:r>
              <a:rPr lang="en-GB" sz="2400" dirty="0">
                <a:sym typeface="Wingdings" panose="05000000000000000000" pitchFamily="2" charset="2"/>
              </a:rPr>
              <a:t> 2010</a:t>
            </a:r>
            <a:r>
              <a:rPr lang="hu-HU" sz="2400" dirty="0">
                <a:sym typeface="Wingdings" panose="05000000000000000000" pitchFamily="2" charset="2"/>
              </a:rPr>
              <a:t>-es évek</a:t>
            </a:r>
            <a:r>
              <a:rPr lang="en-GB" sz="2400" dirty="0">
                <a:sym typeface="Wingdings" panose="05000000000000000000" pitchFamily="2" charset="2"/>
              </a:rPr>
              <a:t>)</a:t>
            </a:r>
            <a:r>
              <a:rPr lang="en-GB" sz="2800" dirty="0">
                <a:sym typeface="Wingdings" panose="05000000000000000000" pitchFamily="2" charset="2"/>
              </a:rPr>
              <a:t>, subprime-</a:t>
            </a:r>
            <a:r>
              <a:rPr lang="hu-HU" sz="2800" dirty="0">
                <a:sym typeface="Wingdings" panose="05000000000000000000" pitchFamily="2" charset="2"/>
              </a:rPr>
              <a:t>típusú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hu-HU" sz="2800" dirty="0">
                <a:sym typeface="Wingdings" panose="05000000000000000000" pitchFamily="2" charset="2"/>
              </a:rPr>
              <a:t>bedőlések</a:t>
            </a:r>
            <a:endParaRPr lang="en-GB" sz="2800" dirty="0">
              <a:sym typeface="Wingdings" panose="05000000000000000000" pitchFamily="2" charset="2"/>
            </a:endParaRPr>
          </a:p>
          <a:p>
            <a:pPr marL="383098" indent="-38398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GB" sz="2800" dirty="0" err="1">
                <a:sym typeface="Wingdings" panose="05000000000000000000" pitchFamily="2" charset="2"/>
              </a:rPr>
              <a:t>Randomi</a:t>
            </a:r>
            <a:r>
              <a:rPr lang="hu-HU" dirty="0" err="1">
                <a:sym typeface="Wingdings" panose="05000000000000000000" pitchFamily="2" charset="2"/>
              </a:rPr>
              <a:t>zált</a:t>
            </a:r>
            <a:r>
              <a:rPr lang="hu-HU" dirty="0">
                <a:sym typeface="Wingdings" panose="05000000000000000000" pitchFamily="2" charset="2"/>
              </a:rPr>
              <a:t> kontrollált vizsgálatok</a:t>
            </a:r>
            <a:r>
              <a:rPr lang="en-GB" sz="2800" dirty="0">
                <a:solidFill>
                  <a:srgbClr val="80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/>
            </a:r>
            <a:br>
              <a:rPr lang="en-GB" sz="2800" dirty="0">
                <a:solidFill>
                  <a:srgbClr val="80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</a:br>
            <a:r>
              <a:rPr lang="en-GB" sz="2800" dirty="0"/>
              <a:t>n</a:t>
            </a:r>
            <a:r>
              <a:rPr lang="hu-HU" sz="2800" dirty="0" err="1"/>
              <a:t>em</a:t>
            </a:r>
            <a:r>
              <a:rPr lang="hu-HU" sz="2800" dirty="0"/>
              <a:t> mutatható ki jelentős szegénység enyhítő hatás</a:t>
            </a:r>
            <a:endParaRPr lang="en-GB" sz="2800" dirty="0"/>
          </a:p>
          <a:p>
            <a:pPr marL="383098" indent="-38398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2800" dirty="0"/>
              <a:t>Bírálat</a:t>
            </a:r>
            <a:r>
              <a:rPr lang="en-GB" sz="2800" dirty="0"/>
              <a:t>: </a:t>
            </a:r>
            <a:r>
              <a:rPr lang="hu-HU" sz="2800" dirty="0"/>
              <a:t>jelentős alapokat csoportosítottak át a szegénység enyhítő programoktól a </a:t>
            </a:r>
            <a:r>
              <a:rPr lang="hu-HU" sz="2800" dirty="0" err="1"/>
              <a:t>mikrohitelezéshez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⇒</a:t>
            </a:r>
            <a:r>
              <a:rPr lang="hu-HU" dirty="0"/>
              <a:t> a </a:t>
            </a:r>
            <a:r>
              <a:rPr lang="en-GB" dirty="0" err="1"/>
              <a:t>marginali</a:t>
            </a:r>
            <a:r>
              <a:rPr lang="hu-HU" dirty="0" err="1"/>
              <a:t>záció</a:t>
            </a:r>
            <a:r>
              <a:rPr lang="hu-HU" dirty="0"/>
              <a:t> számos esetben még fokozódott</a:t>
            </a:r>
            <a:br>
              <a:rPr lang="hu-HU" dirty="0"/>
            </a:br>
            <a:r>
              <a:rPr lang="en-GB" sz="2400" dirty="0"/>
              <a:t>(Bateman</a:t>
            </a:r>
            <a:r>
              <a:rPr lang="hu-HU" sz="2400" dirty="0"/>
              <a:t>, 2010; </a:t>
            </a:r>
            <a:r>
              <a:rPr lang="hu-HU" sz="2400" dirty="0" err="1"/>
              <a:t>Ghosh</a:t>
            </a:r>
            <a:r>
              <a:rPr lang="hu-HU" sz="2400" dirty="0"/>
              <a:t>, 2013; Montgomery, 1996)</a:t>
            </a:r>
            <a:endParaRPr lang="en-GB" sz="2000" dirty="0"/>
          </a:p>
          <a:p>
            <a:pPr marL="383098" indent="-38398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2800" dirty="0"/>
              <a:t>Új felismerés</a:t>
            </a:r>
            <a:r>
              <a:rPr lang="en-GB" sz="2800" dirty="0"/>
              <a:t>: </a:t>
            </a:r>
            <a:r>
              <a:rPr lang="hu-HU" sz="2800" dirty="0"/>
              <a:t>k</a:t>
            </a:r>
            <a:r>
              <a:rPr lang="en-GB" sz="2800" dirty="0" err="1"/>
              <a:t>omplex</a:t>
            </a:r>
            <a:r>
              <a:rPr lang="en-GB" sz="2800" dirty="0"/>
              <a:t> </a:t>
            </a:r>
            <a:r>
              <a:rPr lang="hu-HU" sz="2800" dirty="0"/>
              <a:t>beavatkozásra van szükség</a:t>
            </a:r>
            <a:endParaRPr lang="en-GB" sz="3200" dirty="0"/>
          </a:p>
          <a:p>
            <a:pPr marL="383098" indent="-383981" eaLnBrk="1" hangingPunct="1">
              <a:lnSpc>
                <a:spcPct val="90000"/>
              </a:lnSpc>
              <a:spcBef>
                <a:spcPts val="1200"/>
              </a:spcBef>
            </a:pPr>
            <a:endParaRPr lang="en-GB" sz="3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41991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DC07AB3A-2425-BF40-AE1E-53F37336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36" y="306959"/>
            <a:ext cx="11353801" cy="9935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 err="1"/>
              <a:t>Kiútprogram</a:t>
            </a:r>
            <a:r>
              <a:rPr lang="en-GB" sz="3600" dirty="0"/>
              <a:t> </a:t>
            </a:r>
            <a:endParaRPr lang="en-GB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2F665F75-9020-8743-A39A-941DC13C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242350"/>
            <a:ext cx="11055351" cy="4575111"/>
          </a:xfrm>
        </p:spPr>
        <p:txBody>
          <a:bodyPr/>
          <a:lstStyle/>
          <a:p>
            <a:pPr marL="383098" indent="-36828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2800" dirty="0"/>
              <a:t>A fő cél</a:t>
            </a:r>
            <a:r>
              <a:rPr lang="en-GB" sz="2800" dirty="0"/>
              <a:t>: </a:t>
            </a:r>
            <a:r>
              <a:rPr lang="hu-HU" sz="2800" dirty="0"/>
              <a:t>enyhíteni a társadalom perifériájára szorított szegények, főleg romák </a:t>
            </a:r>
            <a:r>
              <a:rPr lang="en-GB" sz="2800" dirty="0" err="1"/>
              <a:t>marginali</a:t>
            </a:r>
            <a:r>
              <a:rPr lang="hu-HU" sz="2800" dirty="0" err="1"/>
              <a:t>zációját</a:t>
            </a:r>
            <a:r>
              <a:rPr lang="hu-HU" sz="2800" dirty="0"/>
              <a:t>, saját üzleti vállalkozás vagy őstermelővé válás létrehozásának elősegítésével</a:t>
            </a:r>
            <a:r>
              <a:rPr lang="en-GB" sz="2800" dirty="0"/>
              <a:t> </a:t>
            </a:r>
          </a:p>
          <a:p>
            <a:pPr marL="383098" indent="-368281" eaLnBrk="1" hangingPunct="1">
              <a:lnSpc>
                <a:spcPct val="90000"/>
              </a:lnSpc>
              <a:spcBef>
                <a:spcPts val="2000"/>
              </a:spcBef>
            </a:pPr>
            <a:r>
              <a:rPr lang="hu-HU" dirty="0"/>
              <a:t>A támogatás eszközei</a:t>
            </a:r>
            <a:endParaRPr lang="en-GB" sz="2800" dirty="0"/>
          </a:p>
          <a:p>
            <a:pPr marL="384398" indent="-383981" eaLnBrk="1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800" dirty="0"/>
              <a:t>fedezet nélküli kölcsönök</a:t>
            </a:r>
            <a:r>
              <a:rPr lang="en-GB" sz="2800" dirty="0"/>
              <a:t>; </a:t>
            </a:r>
            <a:r>
              <a:rPr lang="hu-HU" sz="2800" dirty="0"/>
              <a:t>társadalmi fedezet sincs</a:t>
            </a:r>
            <a:endParaRPr lang="en-GB" sz="2800" dirty="0"/>
          </a:p>
          <a:p>
            <a:pPr marL="384398" indent="-383981" eaLnBrk="1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mentor</a:t>
            </a:r>
            <a:r>
              <a:rPr lang="hu-HU" sz="2800" dirty="0" err="1"/>
              <a:t>álás</a:t>
            </a:r>
            <a:r>
              <a:rPr lang="en-GB" sz="2800" dirty="0"/>
              <a:t>, </a:t>
            </a:r>
            <a:r>
              <a:rPr lang="hu-HU" dirty="0"/>
              <a:t>eltérően az eredeti</a:t>
            </a:r>
            <a:r>
              <a:rPr lang="en-GB" sz="2800" dirty="0"/>
              <a:t> </a:t>
            </a:r>
            <a:r>
              <a:rPr lang="en-GB" sz="2800" dirty="0" err="1"/>
              <a:t>Yunus</a:t>
            </a:r>
            <a:r>
              <a:rPr lang="en-GB" sz="2800" dirty="0"/>
              <a:t> model</a:t>
            </a:r>
            <a:r>
              <a:rPr lang="hu-HU" sz="2800" dirty="0" err="1"/>
              <a:t>ltől</a:t>
            </a:r>
            <a:endParaRPr lang="en-GB" sz="2800" dirty="0"/>
          </a:p>
          <a:p>
            <a:pPr marL="384398" indent="-383981" eaLnBrk="1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800" dirty="0" err="1"/>
              <a:t>integr</a:t>
            </a:r>
            <a:r>
              <a:rPr lang="hu-HU" sz="2800" dirty="0" err="1"/>
              <a:t>átori</a:t>
            </a:r>
            <a:r>
              <a:rPr lang="hu-HU" sz="2800" dirty="0"/>
              <a:t> szerep mezőgazdasági termelési hálózatokban</a:t>
            </a:r>
            <a:r>
              <a:rPr lang="en-GB" sz="2800" dirty="0"/>
              <a:t> </a:t>
            </a:r>
          </a:p>
          <a:p>
            <a:pPr marL="383098" indent="-368281" eaLnBrk="1" hangingPunct="1">
              <a:lnSpc>
                <a:spcPct val="90000"/>
              </a:lnSpc>
              <a:spcBef>
                <a:spcPts val="2000"/>
              </a:spcBef>
            </a:pPr>
            <a:r>
              <a:rPr lang="hu-HU" sz="2800" dirty="0"/>
              <a:t>Finanszírozás</a:t>
            </a:r>
            <a:r>
              <a:rPr lang="en-GB" sz="2800" dirty="0"/>
              <a:t>: EU </a:t>
            </a:r>
            <a:r>
              <a:rPr lang="hu-HU" sz="2800" dirty="0"/>
              <a:t>támogatás</a:t>
            </a:r>
            <a:r>
              <a:rPr lang="en-GB" sz="2800" dirty="0"/>
              <a:t> 2010–2012</a:t>
            </a:r>
            <a:r>
              <a:rPr lang="hu-HU" sz="2800" dirty="0"/>
              <a:t> között</a:t>
            </a:r>
            <a:r>
              <a:rPr lang="en-GB" sz="2800" dirty="0"/>
              <a:t>, </a:t>
            </a:r>
            <a:r>
              <a:rPr lang="hu-HU" sz="2800" dirty="0"/>
              <a:t>magántámogatók </a:t>
            </a:r>
            <a:r>
              <a:rPr lang="en-GB" sz="2800" dirty="0"/>
              <a:t>2012</a:t>
            </a:r>
            <a:r>
              <a:rPr lang="hu-HU" sz="2800" dirty="0"/>
              <a:t> óta</a:t>
            </a:r>
            <a:endParaRPr lang="en-GB" sz="2800" dirty="0"/>
          </a:p>
          <a:p>
            <a:pPr marL="417" indent="0" eaLnBrk="1" hangingPunct="1">
              <a:lnSpc>
                <a:spcPct val="90000"/>
              </a:lnSpc>
              <a:spcBef>
                <a:spcPts val="2000"/>
              </a:spcBef>
            </a:pPr>
            <a:r>
              <a:rPr lang="hu-HU" dirty="0"/>
              <a:t>Jogi</a:t>
            </a:r>
            <a:r>
              <a:rPr lang="en-GB" sz="2800" dirty="0"/>
              <a:t> form</a:t>
            </a:r>
            <a:r>
              <a:rPr lang="hu-HU" sz="2800" dirty="0"/>
              <a:t>a</a:t>
            </a:r>
            <a:r>
              <a:rPr lang="en-GB" sz="2800" dirty="0"/>
              <a:t>: non-profit </a:t>
            </a:r>
            <a:r>
              <a:rPr lang="hu-HU" sz="2800" dirty="0"/>
              <a:t>részvénytársaság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97466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DC07AB3A-2425-BF40-AE1E-53F37336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36" y="411381"/>
            <a:ext cx="11353801" cy="6757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/>
              <a:t>Kiútprogram: </a:t>
            </a:r>
            <a:r>
              <a:rPr lang="hu-HU" sz="3600" dirty="0"/>
              <a:t>a legfontosabb szereplők</a:t>
            </a:r>
            <a:endParaRPr lang="en-GB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2F665F75-9020-8743-A39A-941DC13C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111193"/>
            <a:ext cx="11055351" cy="5344102"/>
          </a:xfrm>
        </p:spPr>
        <p:txBody>
          <a:bodyPr/>
          <a:lstStyle/>
          <a:p>
            <a:pPr marL="383098" indent="-368281" eaLnBrk="1" hangingPunct="1">
              <a:lnSpc>
                <a:spcPct val="90000"/>
              </a:lnSpc>
              <a:spcBef>
                <a:spcPts val="0"/>
              </a:spcBef>
            </a:pPr>
            <a:r>
              <a:rPr lang="hu-HU" sz="2800" dirty="0"/>
              <a:t>Ügyfelek</a:t>
            </a:r>
            <a:endParaRPr lang="en-GB" sz="2400" dirty="0"/>
          </a:p>
          <a:p>
            <a:pPr marL="383098" indent="-36828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GB" sz="2800" dirty="0" err="1"/>
              <a:t>Poten</a:t>
            </a:r>
            <a:r>
              <a:rPr lang="hu-HU" sz="2800" dirty="0" err="1"/>
              <a:t>ciális</a:t>
            </a:r>
            <a:r>
              <a:rPr lang="hu-HU" sz="2800" dirty="0"/>
              <a:t> ügyfelek</a:t>
            </a:r>
            <a:r>
              <a:rPr lang="en-GB" sz="2800" dirty="0"/>
              <a:t> </a:t>
            </a:r>
            <a:r>
              <a:rPr lang="en-GB" sz="2400" dirty="0"/>
              <a:t>(</a:t>
            </a:r>
            <a:r>
              <a:rPr lang="hu-HU" sz="2400" dirty="0"/>
              <a:t>a támogatásra jogosultak</a:t>
            </a:r>
            <a:r>
              <a:rPr lang="en-GB" sz="2400" dirty="0"/>
              <a:t>)</a:t>
            </a:r>
            <a:endParaRPr lang="en-GB" sz="3200" dirty="0"/>
          </a:p>
          <a:p>
            <a:pPr marL="383098" indent="-36828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2800" dirty="0"/>
              <a:t>Terepmunkások</a:t>
            </a:r>
            <a:r>
              <a:rPr lang="en-GB" sz="2800" dirty="0"/>
              <a:t>, </a:t>
            </a:r>
            <a:r>
              <a:rPr lang="hu-HU" sz="2800" dirty="0"/>
              <a:t>szaktanácsadók</a:t>
            </a:r>
            <a:endParaRPr lang="en-GB" sz="2800" dirty="0"/>
          </a:p>
          <a:p>
            <a:pPr marL="383098" indent="-36828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2800" dirty="0"/>
              <a:t>A </a:t>
            </a:r>
            <a:r>
              <a:rPr lang="en-GB" sz="2800" dirty="0" err="1"/>
              <a:t>Kiútprogram</a:t>
            </a:r>
            <a:r>
              <a:rPr lang="hu-HU" sz="2800" dirty="0"/>
              <a:t> vezetői, tervezői</a:t>
            </a:r>
            <a:endParaRPr lang="en-GB" sz="2800" dirty="0"/>
          </a:p>
          <a:p>
            <a:pPr marL="14817" lvl="1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hu-HU" sz="2800" dirty="0"/>
              <a:t>Üzleti</a:t>
            </a:r>
            <a:r>
              <a:rPr lang="en-GB" sz="2800" dirty="0"/>
              <a:t> partner</a:t>
            </a:r>
            <a:r>
              <a:rPr lang="hu-HU" sz="2800" dirty="0" err="1"/>
              <a:t>ek</a:t>
            </a:r>
            <a:endParaRPr lang="en-GB" sz="2800" dirty="0"/>
          </a:p>
          <a:p>
            <a:pPr marL="14817" lvl="1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hu-HU" sz="2800" dirty="0"/>
              <a:t>Helyi nem-roma </a:t>
            </a:r>
            <a:r>
              <a:rPr lang="en-GB" sz="2800" dirty="0" err="1"/>
              <a:t>politi</a:t>
            </a:r>
            <a:r>
              <a:rPr lang="hu-HU" sz="2800" dirty="0" err="1"/>
              <a:t>kusok</a:t>
            </a:r>
            <a:r>
              <a:rPr lang="hu-HU" sz="2800" dirty="0"/>
              <a:t> és véleményvezérek</a:t>
            </a:r>
            <a:endParaRPr lang="en-GB" sz="2800" dirty="0"/>
          </a:p>
          <a:p>
            <a:pPr marL="14817" lvl="1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hu-HU" sz="2800" dirty="0"/>
              <a:t>Az adott település többi lakója</a:t>
            </a:r>
            <a:endParaRPr lang="en-GB" sz="2800" dirty="0">
              <a:solidFill>
                <a:srgbClr val="C00000"/>
              </a:solidFill>
            </a:endParaRPr>
          </a:p>
          <a:p>
            <a:pPr marL="383981" lvl="1" indent="-383981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hu-HU" sz="2800" dirty="0"/>
              <a:t>Az adott település roma közösségének </a:t>
            </a:r>
            <a:r>
              <a:rPr lang="en-GB" sz="2800" dirty="0"/>
              <a:t>(inform</a:t>
            </a:r>
            <a:r>
              <a:rPr lang="hu-HU" sz="2800" dirty="0" err="1"/>
              <a:t>ális</a:t>
            </a:r>
            <a:r>
              <a:rPr lang="en-GB" sz="2800" dirty="0"/>
              <a:t>) </a:t>
            </a:r>
            <a:r>
              <a:rPr lang="hu-HU" sz="2800" dirty="0"/>
              <a:t>vezetői, hangadói</a:t>
            </a:r>
            <a:endParaRPr lang="en-GB" sz="2800" dirty="0"/>
          </a:p>
          <a:p>
            <a:pPr marL="383981" lvl="1" indent="-383981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hu-HU" sz="2800" dirty="0"/>
              <a:t>Különböző hivatalok és pénzintézetek ügyintézői</a:t>
            </a:r>
            <a:endParaRPr lang="en-GB" dirty="0"/>
          </a:p>
          <a:p>
            <a:pPr marL="383981" lvl="1" indent="-383981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hu-HU" sz="2800" dirty="0"/>
              <a:t>Döntéshozók</a:t>
            </a:r>
            <a:r>
              <a:rPr lang="en-GB" sz="2800" dirty="0"/>
              <a:t> </a:t>
            </a:r>
            <a:r>
              <a:rPr lang="en-GB" sz="2400" dirty="0"/>
              <a:t>(</a:t>
            </a:r>
            <a:r>
              <a:rPr lang="hu-HU" sz="2400" dirty="0"/>
              <a:t>akiknek a döntései érintik a potenciális ügyfeleket</a:t>
            </a:r>
            <a:r>
              <a:rPr lang="en-GB" sz="2400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444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DC07AB3A-2425-BF40-AE1E-53F37336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24" y="34247"/>
            <a:ext cx="11353801" cy="116235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/>
              <a:t>Kiútprogram: </a:t>
            </a:r>
            <a:r>
              <a:rPr lang="hu-HU" dirty="0"/>
              <a:t>mit tanulnak a szereplők egymástól</a:t>
            </a:r>
            <a:r>
              <a:rPr lang="en-GB" dirty="0"/>
              <a:t> </a:t>
            </a:r>
            <a:r>
              <a:rPr lang="en-GB" sz="2800" dirty="0"/>
              <a:t>(</a:t>
            </a:r>
            <a:r>
              <a:rPr lang="en-GB" sz="2800" dirty="0" err="1"/>
              <a:t>példák</a:t>
            </a:r>
            <a:r>
              <a:rPr lang="en-GB" sz="2800" dirty="0"/>
              <a:t>)</a:t>
            </a:r>
            <a:endParaRPr lang="en-GB" altLang="en-US" sz="40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F26E07A-A826-B542-B7F3-BF00A8E88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630940"/>
              </p:ext>
            </p:extLst>
          </p:nvPr>
        </p:nvGraphicFramePr>
        <p:xfrm>
          <a:off x="663661" y="1039440"/>
          <a:ext cx="11040659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339">
                  <a:extLst>
                    <a:ext uri="{9D8B030D-6E8A-4147-A177-3AD203B41FA5}">
                      <a16:colId xmlns:a16="http://schemas.microsoft.com/office/drawing/2014/main" val="3903123622"/>
                    </a:ext>
                  </a:extLst>
                </a:gridCol>
                <a:gridCol w="3220720">
                  <a:extLst>
                    <a:ext uri="{9D8B030D-6E8A-4147-A177-3AD203B41FA5}">
                      <a16:colId xmlns:a16="http://schemas.microsoft.com/office/drawing/2014/main" val="445030445"/>
                    </a:ext>
                  </a:extLst>
                </a:gridCol>
                <a:gridCol w="3261360">
                  <a:extLst>
                    <a:ext uri="{9D8B030D-6E8A-4147-A177-3AD203B41FA5}">
                      <a16:colId xmlns:a16="http://schemas.microsoft.com/office/drawing/2014/main" val="1374620347"/>
                    </a:ext>
                  </a:extLst>
                </a:gridCol>
                <a:gridCol w="2428240">
                  <a:extLst>
                    <a:ext uri="{9D8B030D-6E8A-4147-A177-3AD203B41FA5}">
                      <a16:colId xmlns:a16="http://schemas.microsoft.com/office/drawing/2014/main" val="2545963605"/>
                    </a:ext>
                  </a:extLst>
                </a:gridCol>
              </a:tblGrid>
              <a:tr h="717932">
                <a:tc>
                  <a:txBody>
                    <a:bodyPr/>
                    <a:lstStyle/>
                    <a:p>
                      <a:pPr marL="0" marR="0" lvl="0" indent="0" algn="r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    </a:t>
                      </a:r>
                      <a:r>
                        <a:rPr kumimoji="0" lang="hu-H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Tanulás kitől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Ki tanul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200" marR="61200" marT="60960" marB="60960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1" noProof="0" dirty="0">
                          <a:latin typeface="+mj-lt"/>
                          <a:cs typeface="Calibri" panose="020F0502020204030204" pitchFamily="34" charset="0"/>
                        </a:rPr>
                        <a:t>Ügyfelek</a:t>
                      </a:r>
                      <a:endParaRPr lang="en-GB" sz="2200" b="1" noProof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hu-HU" sz="2200" b="1" noProof="0" dirty="0">
                          <a:latin typeface="+mj-lt"/>
                          <a:cs typeface="Calibri" panose="020F0502020204030204" pitchFamily="34" charset="0"/>
                        </a:rPr>
                        <a:t>Terepmunkások, szaktanácsadók</a:t>
                      </a:r>
                      <a:endParaRPr lang="en-GB" sz="2200" b="1" noProof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hu-HU" sz="2200" b="1" noProof="0" dirty="0"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GB" sz="2200" b="1" noProof="0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b="1" noProof="0" dirty="0" err="1">
                          <a:latin typeface="+mj-lt"/>
                          <a:cs typeface="Calibri" panose="020F0502020204030204" pitchFamily="34" charset="0"/>
                        </a:rPr>
                        <a:t>Kiútprogram</a:t>
                      </a:r>
                      <a:r>
                        <a:rPr lang="hu-HU" sz="2200" b="1" noProof="0" dirty="0">
                          <a:latin typeface="+mj-lt"/>
                          <a:cs typeface="Calibri" panose="020F0502020204030204" pitchFamily="34" charset="0"/>
                        </a:rPr>
                        <a:t> vezetői</a:t>
                      </a:r>
                      <a:endParaRPr lang="en-GB" sz="2200" b="1" noProof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03214754"/>
                  </a:ext>
                </a:extLst>
              </a:tr>
              <a:tr h="1072262">
                <a:tc>
                  <a:txBody>
                    <a:bodyPr/>
                    <a:lstStyle/>
                    <a:p>
                      <a:r>
                        <a:rPr lang="hu-HU" sz="2200" b="1" noProof="0" dirty="0">
                          <a:solidFill>
                            <a:schemeClr val="tx2"/>
                          </a:solidFill>
                          <a:latin typeface="+mj-lt"/>
                          <a:cs typeface="Calibri" panose="020F0502020204030204" pitchFamily="34" charset="0"/>
                        </a:rPr>
                        <a:t>Ügyfelek</a:t>
                      </a:r>
                      <a:endParaRPr lang="en-GB" sz="2200" b="1" noProof="0" dirty="0">
                        <a:solidFill>
                          <a:schemeClr val="tx2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egymás gyakorlati</a:t>
                      </a:r>
                      <a:r>
                        <a:rPr lang="hu-HU" sz="20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tapasztalatai; munkába integrált tanulási folyamat</a:t>
                      </a:r>
                      <a:endParaRPr lang="en-GB" sz="2000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szabályoknak való megfelelés</a:t>
                      </a:r>
                      <a:r>
                        <a:rPr lang="en-GB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pénzügyi és üzleti tervezés</a:t>
                      </a:r>
                      <a:r>
                        <a:rPr lang="en-GB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uborka termesztés</a:t>
                      </a:r>
                      <a:r>
                        <a:rPr lang="en-GB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bizalom</a:t>
                      </a:r>
                      <a:r>
                        <a:rPr lang="en-GB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szerződések betartásának</a:t>
                      </a:r>
                      <a:r>
                        <a:rPr lang="hu-HU" sz="20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fontossága</a:t>
                      </a:r>
                      <a:endParaRPr lang="en-GB" sz="20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65573217"/>
                  </a:ext>
                </a:extLst>
              </a:tr>
              <a:tr h="13583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dirty="0">
                          <a:solidFill>
                            <a:schemeClr val="tx2"/>
                          </a:solidFill>
                          <a:latin typeface="+mj-lt"/>
                        </a:rPr>
                        <a:t>Terepmunkásokszaktanácsadók</a:t>
                      </a:r>
                      <a:endParaRPr lang="en-GB" sz="2200" b="1" noProof="0" dirty="0">
                        <a:solidFill>
                          <a:schemeClr val="tx2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 ügyfelek normái és magatartása</a:t>
                      </a:r>
                      <a:r>
                        <a:rPr lang="en-GB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közvetlen társadalmi környezetük</a:t>
                      </a:r>
                      <a:r>
                        <a:rPr lang="hu-HU" sz="20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megismerése</a:t>
                      </a:r>
                      <a:r>
                        <a:rPr lang="en-GB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visszajelzések</a:t>
                      </a:r>
                      <a:r>
                        <a:rPr lang="hu-HU" sz="20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program működéséről</a:t>
                      </a:r>
                      <a:endParaRPr lang="en-GB" sz="20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egymás gyakorlati</a:t>
                      </a:r>
                      <a:r>
                        <a:rPr lang="hu-HU" sz="20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tapasztalatai; munkába integrált tanulási folyamat</a:t>
                      </a:r>
                      <a:endParaRPr lang="en-GB" sz="2000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külföldi modellek, módszerek</a:t>
                      </a:r>
                      <a:r>
                        <a:rPr lang="en-GB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magyar</a:t>
                      </a:r>
                      <a:r>
                        <a:rPr lang="hu-HU" sz="20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szabályozás</a:t>
                      </a:r>
                      <a:r>
                        <a:rPr lang="en-GB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üzleti szereplők viselkedése</a:t>
                      </a:r>
                      <a:endParaRPr lang="en-GB" sz="20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20036730"/>
                  </a:ext>
                </a:extLst>
              </a:tr>
              <a:tr h="1214438">
                <a:tc>
                  <a:txBody>
                    <a:bodyPr/>
                    <a:lstStyle/>
                    <a:p>
                      <a:r>
                        <a:rPr lang="hu-HU" sz="22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GB" sz="22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Kiútprogram</a:t>
                      </a:r>
                      <a:r>
                        <a:rPr lang="hu-HU" sz="22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vezetői</a:t>
                      </a:r>
                      <a:endParaRPr lang="en-GB" sz="22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 ügyfelek normái és magatartása</a:t>
                      </a:r>
                      <a:r>
                        <a:rPr lang="en-GB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közvetlen társadalmi környezetük</a:t>
                      </a:r>
                      <a:r>
                        <a:rPr lang="hu-HU" sz="20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megismerése</a:t>
                      </a:r>
                      <a:r>
                        <a:rPr lang="en-GB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visszajelzések</a:t>
                      </a:r>
                      <a:r>
                        <a:rPr lang="hu-HU" sz="20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program működéséről</a:t>
                      </a:r>
                      <a:endParaRPr lang="en-GB" sz="20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 ügyfelek normái és magatartása</a:t>
                      </a:r>
                      <a:r>
                        <a:rPr lang="en-GB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közvetlen társadalmi környezetük</a:t>
                      </a:r>
                      <a:r>
                        <a:rPr lang="hu-HU" sz="20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megismerése</a:t>
                      </a:r>
                      <a:r>
                        <a:rPr lang="en-GB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visszajelzések</a:t>
                      </a:r>
                      <a:r>
                        <a:rPr lang="hu-HU" sz="20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program működéséről</a:t>
                      </a:r>
                      <a:endParaRPr lang="en-GB" sz="20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egymás</a:t>
                      </a:r>
                      <a:r>
                        <a:rPr lang="hu-HU" sz="20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előzetes tudása és tapasztalatai</a:t>
                      </a:r>
                      <a:endParaRPr lang="en-GB" sz="20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35613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505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DC07AB3A-2425-BF40-AE1E-53F37336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36" y="292989"/>
            <a:ext cx="11353801" cy="780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/>
              <a:t>S</a:t>
            </a:r>
            <a:r>
              <a:rPr lang="hu-HU" sz="3600" dirty="0" err="1"/>
              <a:t>zociális</a:t>
            </a:r>
            <a:r>
              <a:rPr lang="hu-HU" sz="3600" dirty="0"/>
              <a:t> lakhatás</a:t>
            </a:r>
            <a:endParaRPr lang="en-GB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2F665F75-9020-8743-A39A-941DC13C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3" y="988349"/>
            <a:ext cx="11055351" cy="5432547"/>
          </a:xfrm>
        </p:spPr>
        <p:txBody>
          <a:bodyPr/>
          <a:lstStyle/>
          <a:p>
            <a:pPr marL="383098" indent="-368281" eaLnBrk="1" hangingPunct="1">
              <a:lnSpc>
                <a:spcPct val="90000"/>
              </a:lnSpc>
              <a:spcBef>
                <a:spcPts val="500"/>
              </a:spcBef>
            </a:pPr>
            <a:r>
              <a:rPr lang="hu-HU" sz="2800" dirty="0"/>
              <a:t>A fő cél</a:t>
            </a:r>
            <a:r>
              <a:rPr lang="en-GB" sz="2800" dirty="0"/>
              <a:t>: </a:t>
            </a:r>
            <a:r>
              <a:rPr lang="hu-HU" sz="2800" dirty="0"/>
              <a:t>megfelelő és megengedhető lakás biztosítása</a:t>
            </a:r>
            <a:r>
              <a:rPr lang="en-GB" sz="2800" dirty="0"/>
              <a:t> </a:t>
            </a:r>
            <a:r>
              <a:rPr lang="en-GB" sz="2800" dirty="0" err="1"/>
              <a:t>marginali</a:t>
            </a:r>
            <a:r>
              <a:rPr lang="hu-HU" sz="2800" dirty="0" err="1"/>
              <a:t>zált</a:t>
            </a:r>
            <a:r>
              <a:rPr lang="hu-HU" sz="2800" dirty="0"/>
              <a:t> helyzetű állampolgárok számára</a:t>
            </a:r>
            <a:endParaRPr lang="en-GB" sz="2800" dirty="0"/>
          </a:p>
          <a:p>
            <a:pPr marL="383098" indent="-368281" eaLnBrk="1" hangingPunct="1">
              <a:lnSpc>
                <a:spcPct val="90000"/>
              </a:lnSpc>
              <a:spcBef>
                <a:spcPts val="500"/>
              </a:spcBef>
            </a:pPr>
            <a:r>
              <a:rPr lang="hu-HU" sz="2800" dirty="0"/>
              <a:t>Az első hullám</a:t>
            </a:r>
            <a:r>
              <a:rPr lang="en-GB" sz="2800" dirty="0"/>
              <a:t>: </a:t>
            </a:r>
            <a:r>
              <a:rPr lang="hu-HU" sz="2800" dirty="0"/>
              <a:t>gyors iparosodás a</a:t>
            </a:r>
            <a:r>
              <a:rPr lang="en-GB" sz="2800" dirty="0"/>
              <a:t> 19</a:t>
            </a:r>
            <a:r>
              <a:rPr lang="hu-HU" sz="2800" dirty="0"/>
              <a:t>. században</a:t>
            </a:r>
            <a:endParaRPr lang="en-GB" sz="2800" dirty="0"/>
          </a:p>
          <a:p>
            <a:pPr marL="383098" indent="-368281" eaLnBrk="1" hangingPunct="1">
              <a:lnSpc>
                <a:spcPct val="90000"/>
              </a:lnSpc>
              <a:spcBef>
                <a:spcPts val="500"/>
              </a:spcBef>
            </a:pPr>
            <a:r>
              <a:rPr lang="hu-HU" sz="2800" dirty="0"/>
              <a:t>Az </a:t>
            </a:r>
            <a:r>
              <a:rPr lang="hu-HU" dirty="0"/>
              <a:t>iparosodás súlyos</a:t>
            </a:r>
            <a:r>
              <a:rPr lang="hu-HU" sz="2800" dirty="0"/>
              <a:t> következményei</a:t>
            </a:r>
            <a:endParaRPr lang="en-GB" sz="2800" dirty="0"/>
          </a:p>
          <a:p>
            <a:pPr marL="384398" lvl="0" indent="-38398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krónikus betegségek gyors terjedése</a:t>
            </a:r>
            <a:r>
              <a:rPr lang="en-GB" sz="2400" dirty="0"/>
              <a:t>, </a:t>
            </a:r>
            <a:r>
              <a:rPr lang="hu-HU" sz="2400" dirty="0"/>
              <a:t>korai halálozás</a:t>
            </a:r>
            <a:endParaRPr lang="en-GB" sz="2400" dirty="0"/>
          </a:p>
          <a:p>
            <a:pPr marL="384398" lvl="0" indent="-38398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az „erkölcsök hanyatlása”, rossz szokások terjedése</a:t>
            </a:r>
            <a:endParaRPr lang="en-GB" sz="2400" dirty="0"/>
          </a:p>
          <a:p>
            <a:pPr marL="384398" lvl="0" indent="-38398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magas gazdasági és társadalmi költségek </a:t>
            </a:r>
            <a:endParaRPr lang="en-GB" sz="2400" dirty="0"/>
          </a:p>
          <a:p>
            <a:pPr marL="383098" indent="-368281" eaLnBrk="1" hangingPunct="1">
              <a:lnSpc>
                <a:spcPct val="90000"/>
              </a:lnSpc>
              <a:spcBef>
                <a:spcPts val="500"/>
              </a:spcBef>
            </a:pPr>
            <a:r>
              <a:rPr lang="hu-HU" sz="2800" dirty="0"/>
              <a:t>Nem jött létre széleskörűen elfogadott modell a problémák kezelésére</a:t>
            </a:r>
            <a:endParaRPr lang="en-GB" sz="2800" dirty="0"/>
          </a:p>
          <a:p>
            <a:pPr marL="383098" indent="-368281" eaLnBrk="1" hangingPunct="1">
              <a:lnSpc>
                <a:spcPct val="90000"/>
              </a:lnSpc>
              <a:spcBef>
                <a:spcPts val="500"/>
              </a:spcBef>
            </a:pPr>
            <a:r>
              <a:rPr lang="hu-HU" sz="2800" dirty="0"/>
              <a:t>Újabb „hullámok”</a:t>
            </a:r>
            <a:r>
              <a:rPr lang="en-GB" sz="2800" dirty="0"/>
              <a:t>: </a:t>
            </a:r>
            <a:r>
              <a:rPr lang="en-GB" sz="2800" dirty="0" err="1"/>
              <a:t>ut</a:t>
            </a:r>
            <a:r>
              <a:rPr lang="hu-HU" sz="2800" dirty="0" err="1"/>
              <a:t>ópikus</a:t>
            </a:r>
            <a:r>
              <a:rPr lang="hu-HU" sz="2800" dirty="0"/>
              <a:t> elképzelések és gazdag emberbarátok</a:t>
            </a:r>
            <a:r>
              <a:rPr lang="en-GB" sz="2800" dirty="0"/>
              <a:t>, </a:t>
            </a:r>
            <a:r>
              <a:rPr lang="hu-HU" sz="2800" dirty="0"/>
              <a:t>az </a:t>
            </a:r>
            <a:r>
              <a:rPr lang="en-GB" sz="2800" dirty="0"/>
              <a:t>1</a:t>
            </a:r>
            <a:r>
              <a:rPr lang="hu-HU" sz="2800" dirty="0"/>
              <a:t>. </a:t>
            </a:r>
            <a:r>
              <a:rPr lang="hu-HU" sz="2800" dirty="0" err="1"/>
              <a:t>vh</a:t>
            </a:r>
            <a:r>
              <a:rPr lang="hu-HU" sz="2800" dirty="0"/>
              <a:t>.</a:t>
            </a:r>
            <a:r>
              <a:rPr lang="en-GB" sz="2800" dirty="0"/>
              <a:t>, </a:t>
            </a:r>
            <a:r>
              <a:rPr lang="hu-HU" sz="2800" dirty="0"/>
              <a:t>gazdasági világválság, 2. </a:t>
            </a:r>
            <a:r>
              <a:rPr lang="hu-HU" sz="2800" dirty="0" err="1"/>
              <a:t>vh</a:t>
            </a:r>
            <a:r>
              <a:rPr lang="hu-HU" sz="2800" dirty="0"/>
              <a:t>.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⇒ </a:t>
            </a:r>
            <a:r>
              <a:rPr lang="hu-HU" dirty="0"/>
              <a:t>nagy változatosság a megoldások keresésében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DFD22-9E3D-3B42-9C02-D90E0DDBB4A3}"/>
              </a:ext>
            </a:extLst>
          </p:cNvPr>
          <p:cNvSpPr txBox="1"/>
          <p:nvPr/>
        </p:nvSpPr>
        <p:spPr>
          <a:xfrm>
            <a:off x="568963" y="5682232"/>
            <a:ext cx="784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002060"/>
                </a:solidFill>
              </a:rPr>
              <a:t>Részletes történeti esettanulmány és elemzés</a:t>
            </a:r>
            <a:r>
              <a:rPr lang="en-GB" sz="1400" dirty="0" smtClean="0">
                <a:solidFill>
                  <a:srgbClr val="002060"/>
                </a:solidFill>
              </a:rPr>
              <a:t>:</a:t>
            </a:r>
            <a:endParaRPr lang="en-GB" sz="1400" dirty="0">
              <a:solidFill>
                <a:srgbClr val="002060"/>
              </a:solidFill>
            </a:endParaRPr>
          </a:p>
          <a:p>
            <a:r>
              <a:rPr lang="en-GB" sz="1400" dirty="0" err="1">
                <a:solidFill>
                  <a:srgbClr val="002060"/>
                </a:solidFill>
              </a:rPr>
              <a:t>Schimpf</a:t>
            </a:r>
            <a:r>
              <a:rPr lang="en-GB" sz="1400" dirty="0">
                <a:solidFill>
                  <a:srgbClr val="002060"/>
                </a:solidFill>
              </a:rPr>
              <a:t> G, </a:t>
            </a:r>
            <a:r>
              <a:rPr lang="en-GB" sz="1400" dirty="0" err="1">
                <a:solidFill>
                  <a:srgbClr val="002060"/>
                </a:solidFill>
              </a:rPr>
              <a:t>Mildenberger</a:t>
            </a:r>
            <a:r>
              <a:rPr lang="en-GB" sz="1400" dirty="0">
                <a:solidFill>
                  <a:srgbClr val="002060"/>
                </a:solidFill>
              </a:rPr>
              <a:t> G, </a:t>
            </a:r>
            <a:r>
              <a:rPr lang="en-GB" sz="1400" dirty="0" err="1">
                <a:solidFill>
                  <a:srgbClr val="002060"/>
                </a:solidFill>
              </a:rPr>
              <a:t>Giesecke</a:t>
            </a:r>
            <a:r>
              <a:rPr lang="en-GB" sz="1400" dirty="0">
                <a:solidFill>
                  <a:srgbClr val="002060"/>
                </a:solidFill>
              </a:rPr>
              <a:t> S, Havas A (2019): Trajectories of Social </a:t>
            </a:r>
            <a:r>
              <a:rPr lang="en-GB" sz="1400" dirty="0" err="1" smtClean="0">
                <a:solidFill>
                  <a:srgbClr val="002060"/>
                </a:solidFill>
              </a:rPr>
              <a:t>innov</a:t>
            </a:r>
            <a:r>
              <a:rPr lang="hu-HU" sz="1400" dirty="0" err="1" smtClean="0">
                <a:solidFill>
                  <a:srgbClr val="002060"/>
                </a:solidFill>
              </a:rPr>
              <a:t>ation</a:t>
            </a:r>
            <a:r>
              <a:rPr lang="en-GB" sz="1400" dirty="0" smtClean="0">
                <a:solidFill>
                  <a:srgbClr val="002060"/>
                </a:solidFill>
              </a:rPr>
              <a:t>: </a:t>
            </a:r>
            <a:r>
              <a:rPr lang="en-GB" sz="1400" dirty="0">
                <a:solidFill>
                  <a:srgbClr val="002060"/>
                </a:solidFill>
              </a:rPr>
              <a:t>Housing for All?</a:t>
            </a:r>
          </a:p>
          <a:p>
            <a:r>
              <a:rPr lang="en-GB" sz="1400" dirty="0">
                <a:solidFill>
                  <a:srgbClr val="002060"/>
                </a:solidFill>
              </a:rPr>
              <a:t>in: Nicholls A, Ziegler R (</a:t>
            </a:r>
            <a:r>
              <a:rPr lang="en-GB" sz="1400" dirty="0" err="1">
                <a:solidFill>
                  <a:srgbClr val="002060"/>
                </a:solidFill>
              </a:rPr>
              <a:t>eds</a:t>
            </a:r>
            <a:r>
              <a:rPr lang="en-GB" sz="1400" dirty="0">
                <a:solidFill>
                  <a:srgbClr val="002060"/>
                </a:solidFill>
              </a:rPr>
              <a:t>): </a:t>
            </a:r>
            <a:r>
              <a:rPr lang="en-GB" sz="1400" i="1" dirty="0">
                <a:solidFill>
                  <a:srgbClr val="002060"/>
                </a:solidFill>
              </a:rPr>
              <a:t>Creating Economic Space for Social </a:t>
            </a:r>
            <a:r>
              <a:rPr lang="en-GB" sz="1400" i="1" dirty="0" err="1">
                <a:solidFill>
                  <a:srgbClr val="002060"/>
                </a:solidFill>
              </a:rPr>
              <a:t>innováció</a:t>
            </a:r>
            <a:r>
              <a:rPr lang="en-GB" sz="1400" dirty="0">
                <a:solidFill>
                  <a:srgbClr val="002060"/>
                </a:solidFill>
              </a:rPr>
              <a:t>, Oxford: OUP, pp. 109–148</a:t>
            </a:r>
          </a:p>
        </p:txBody>
      </p:sp>
    </p:spTree>
    <p:extLst>
      <p:ext uri="{BB962C8B-B14F-4D97-AF65-F5344CB8AC3E}">
        <p14:creationId xmlns:p14="http://schemas.microsoft.com/office/powerpoint/2010/main" val="99848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8CD4DBA6-FE3E-B243-AF81-9895A3229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9616"/>
            <a:ext cx="10972800" cy="853017"/>
          </a:xfrm>
        </p:spPr>
        <p:txBody>
          <a:bodyPr/>
          <a:lstStyle/>
          <a:p>
            <a:pPr eaLnBrk="1" hangingPunct="1"/>
            <a:r>
              <a:rPr lang="hu-HU" altLang="en-US" sz="4400" dirty="0">
                <a:ea typeface="ＭＳ Ｐゴシック" panose="020B0600070205080204" pitchFamily="34" charset="-128"/>
              </a:rPr>
              <a:t>Vázlat</a:t>
            </a:r>
            <a:endParaRPr lang="en-GB" altLang="en-US" sz="4400" dirty="0">
              <a:ea typeface="ＭＳ Ｐゴシック" panose="020B0600070205080204" pitchFamily="34" charset="-128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4CE08E-B9A1-E040-9046-7DE2E55D1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8852"/>
            <a:ext cx="11195051" cy="5118818"/>
          </a:xfrm>
        </p:spPr>
        <p:txBody>
          <a:bodyPr/>
          <a:lstStyle/>
          <a:p>
            <a:pPr marL="623968" indent="-623968">
              <a:lnSpc>
                <a:spcPct val="90000"/>
              </a:lnSpc>
              <a:spcBef>
                <a:spcPts val="1400"/>
              </a:spcBef>
              <a:defRPr/>
            </a:pPr>
            <a:endParaRPr lang="hu-HU" sz="2800" dirty="0"/>
          </a:p>
          <a:p>
            <a:pPr marL="623968" indent="-623968">
              <a:lnSpc>
                <a:spcPct val="90000"/>
              </a:lnSpc>
              <a:spcBef>
                <a:spcPts val="1400"/>
              </a:spcBef>
              <a:defRPr/>
            </a:pPr>
            <a:r>
              <a:rPr lang="hu-HU" sz="2800" dirty="0"/>
              <a:t>Az i</a:t>
            </a:r>
            <a:r>
              <a:rPr lang="en-GB" sz="2800" dirty="0" err="1"/>
              <a:t>nnov</a:t>
            </a:r>
            <a:r>
              <a:rPr lang="hu-HU" sz="2800" dirty="0" err="1"/>
              <a:t>áció</a:t>
            </a:r>
            <a:r>
              <a:rPr lang="hu-HU" sz="2800" dirty="0"/>
              <a:t> modelljei</a:t>
            </a:r>
            <a:endParaRPr lang="en-GB" sz="2800" dirty="0"/>
          </a:p>
          <a:p>
            <a:pPr marL="527023" lvl="1" indent="0">
              <a:lnSpc>
                <a:spcPct val="90000"/>
              </a:lnSpc>
              <a:spcBef>
                <a:spcPts val="400"/>
              </a:spcBef>
              <a:buNone/>
              <a:defRPr/>
            </a:pPr>
            <a:r>
              <a:rPr lang="hu-HU" sz="2400" dirty="0"/>
              <a:t>ok-okozati összefüggések és szakaszok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800000"/>
                </a:solidFill>
                <a:latin typeface="+mj-lt"/>
                <a:ea typeface="ＭＳ Ｐゴシック" panose="020B0600070205080204" pitchFamily="34" charset="-128"/>
              </a:rPr>
              <a:t>vs.</a:t>
            </a:r>
            <a:r>
              <a:rPr lang="en-GB" sz="2400" dirty="0"/>
              <a:t> </a:t>
            </a:r>
            <a:r>
              <a:rPr lang="hu-HU" sz="2400" dirty="0"/>
              <a:t>elemzési eszköz</a:t>
            </a:r>
            <a:endParaRPr lang="en-GB" sz="2400" dirty="0"/>
          </a:p>
          <a:p>
            <a:pPr marL="623968" indent="-609570">
              <a:lnSpc>
                <a:spcPct val="90000"/>
              </a:lnSpc>
              <a:spcBef>
                <a:spcPts val="1400"/>
              </a:spcBef>
              <a:defRPr/>
            </a:pPr>
            <a:r>
              <a:rPr lang="hu-HU" sz="2800" dirty="0"/>
              <a:t>A társadalmi innováció többcsatornás</a:t>
            </a:r>
            <a:r>
              <a:rPr lang="en-GB" sz="2800" dirty="0"/>
              <a:t> </a:t>
            </a:r>
            <a:r>
              <a:rPr lang="en-GB" sz="2800" dirty="0" err="1"/>
              <a:t>interaktív</a:t>
            </a:r>
            <a:r>
              <a:rPr lang="en-GB" sz="2800" dirty="0"/>
              <a:t> </a:t>
            </a:r>
            <a:r>
              <a:rPr lang="hu-HU" sz="2800" dirty="0"/>
              <a:t>tanulási</a:t>
            </a:r>
            <a:r>
              <a:rPr lang="en-GB" sz="2800" dirty="0"/>
              <a:t> model</a:t>
            </a:r>
            <a:r>
              <a:rPr lang="hu-HU" sz="2800" dirty="0" err="1"/>
              <a:t>lje</a:t>
            </a:r>
            <a:endParaRPr lang="en-GB" sz="2800" dirty="0"/>
          </a:p>
          <a:p>
            <a:pPr marL="623968" indent="-609570">
              <a:lnSpc>
                <a:spcPct val="90000"/>
              </a:lnSpc>
              <a:spcBef>
                <a:spcPts val="1400"/>
              </a:spcBef>
              <a:defRPr/>
            </a:pPr>
            <a:r>
              <a:rPr lang="hu-HU" sz="2800" dirty="0"/>
              <a:t>Három i</a:t>
            </a:r>
            <a:r>
              <a:rPr lang="en-GB" sz="2800" dirty="0" err="1"/>
              <a:t>llus</a:t>
            </a:r>
            <a:r>
              <a:rPr lang="hu-HU" sz="2800" dirty="0"/>
              <a:t>z</a:t>
            </a:r>
            <a:r>
              <a:rPr lang="en-GB" sz="2800" dirty="0" err="1"/>
              <a:t>trat</a:t>
            </a:r>
            <a:r>
              <a:rPr lang="hu-HU" sz="2800" dirty="0"/>
              <a:t>ív példa</a:t>
            </a:r>
          </a:p>
          <a:p>
            <a:pPr marL="1150992" lvl="1" indent="-609570">
              <a:lnSpc>
                <a:spcPct val="90000"/>
              </a:lnSpc>
              <a:spcBef>
                <a:spcPts val="1400"/>
              </a:spcBef>
              <a:defRPr/>
            </a:pPr>
            <a:r>
              <a:rPr lang="hu-HU" dirty="0"/>
              <a:t>a </a:t>
            </a:r>
            <a:r>
              <a:rPr lang="hu-HU" dirty="0" err="1"/>
              <a:t>mikrohitel</a:t>
            </a:r>
            <a:r>
              <a:rPr lang="hu-HU" dirty="0"/>
              <a:t> ipar</a:t>
            </a:r>
          </a:p>
          <a:p>
            <a:pPr marL="1150992" lvl="1" indent="-609570">
              <a:lnSpc>
                <a:spcPct val="90000"/>
              </a:lnSpc>
              <a:spcBef>
                <a:spcPts val="1400"/>
              </a:spcBef>
              <a:defRPr/>
            </a:pPr>
            <a:r>
              <a:rPr lang="hu-HU" dirty="0"/>
              <a:t>egy konkrét </a:t>
            </a:r>
            <a:r>
              <a:rPr lang="hu-HU" dirty="0" err="1"/>
              <a:t>mikrohitel</a:t>
            </a:r>
            <a:r>
              <a:rPr lang="hu-HU" dirty="0"/>
              <a:t> projekt</a:t>
            </a:r>
          </a:p>
          <a:p>
            <a:pPr marL="1150992" lvl="1" indent="-609570">
              <a:lnSpc>
                <a:spcPct val="90000"/>
              </a:lnSpc>
              <a:spcBef>
                <a:spcPts val="1400"/>
              </a:spcBef>
              <a:defRPr/>
            </a:pPr>
            <a:r>
              <a:rPr lang="hu-HU" dirty="0"/>
              <a:t>szociális lakhatás</a:t>
            </a:r>
          </a:p>
          <a:p>
            <a:pPr marL="623968" indent="-609570">
              <a:lnSpc>
                <a:spcPct val="90000"/>
              </a:lnSpc>
              <a:spcBef>
                <a:spcPts val="1400"/>
              </a:spcBef>
              <a:defRPr/>
            </a:pPr>
            <a:r>
              <a:rPr lang="hu-HU" dirty="0"/>
              <a:t>Következtetések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75750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DC07AB3A-2425-BF40-AE1E-53F37336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36" y="349151"/>
            <a:ext cx="11353801" cy="7671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/>
              <a:t>S</a:t>
            </a:r>
            <a:r>
              <a:rPr lang="hu-HU" sz="3600" dirty="0" err="1"/>
              <a:t>zociális</a:t>
            </a:r>
            <a:r>
              <a:rPr lang="hu-HU" sz="3600" dirty="0"/>
              <a:t> lakhatás</a:t>
            </a:r>
            <a:r>
              <a:rPr lang="en-GB" sz="3600" dirty="0"/>
              <a:t>: </a:t>
            </a:r>
            <a:r>
              <a:rPr lang="hu-HU" sz="3600" dirty="0"/>
              <a:t>a fő szereplők</a:t>
            </a:r>
            <a:endParaRPr lang="en-GB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2F665F75-9020-8743-A39A-941DC13C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159453"/>
            <a:ext cx="11055351" cy="5344102"/>
          </a:xfrm>
        </p:spPr>
        <p:txBody>
          <a:bodyPr/>
          <a:lstStyle/>
          <a:p>
            <a:pPr marL="383098" indent="-368281" eaLnBrk="1" hangingPunct="1">
              <a:lnSpc>
                <a:spcPct val="90000"/>
              </a:lnSpc>
              <a:spcBef>
                <a:spcPts val="600"/>
              </a:spcBef>
            </a:pPr>
            <a:r>
              <a:rPr lang="hu-HU" sz="2800" dirty="0"/>
              <a:t>Szükséget szenvedő emberek</a:t>
            </a:r>
            <a:r>
              <a:rPr lang="en-GB" sz="2800" dirty="0"/>
              <a:t>:</a:t>
            </a:r>
            <a:r>
              <a:rPr lang="en-GB" sz="2400" dirty="0"/>
              <a:t> </a:t>
            </a:r>
            <a:r>
              <a:rPr lang="hu-HU" dirty="0"/>
              <a:t>tényleges és </a:t>
            </a:r>
            <a:r>
              <a:rPr lang="en-GB" sz="2800" dirty="0" err="1"/>
              <a:t>poten</a:t>
            </a:r>
            <a:r>
              <a:rPr lang="hu-HU" sz="2800" dirty="0" err="1"/>
              <a:t>ciális</a:t>
            </a:r>
            <a:r>
              <a:rPr lang="hu-HU" sz="2800" dirty="0"/>
              <a:t> bérlők</a:t>
            </a:r>
            <a:endParaRPr lang="en-GB" sz="2400" dirty="0"/>
          </a:p>
          <a:p>
            <a:pPr marL="383098" indent="-368281" eaLnBrk="1" hangingPunct="1">
              <a:lnSpc>
                <a:spcPct val="90000"/>
              </a:lnSpc>
              <a:spcBef>
                <a:spcPts val="600"/>
              </a:spcBef>
            </a:pPr>
            <a:r>
              <a:rPr lang="hu-HU" sz="2800" dirty="0"/>
              <a:t>Önkormányzatok és/vagy a központi kormányzat</a:t>
            </a:r>
            <a:r>
              <a:rPr lang="en-GB" sz="2800" dirty="0"/>
              <a:t> </a:t>
            </a:r>
            <a:r>
              <a:rPr lang="en-GB" sz="2400" dirty="0"/>
              <a:t>(</a:t>
            </a:r>
            <a:r>
              <a:rPr lang="hu-HU" sz="2400" dirty="0"/>
              <a:t>megoldások kitervezői</a:t>
            </a:r>
            <a:r>
              <a:rPr lang="en-GB" sz="2400" dirty="0"/>
              <a:t>, </a:t>
            </a:r>
            <a:r>
              <a:rPr lang="hu-HU" sz="2400" dirty="0"/>
              <a:t>szabályozók</a:t>
            </a:r>
            <a:r>
              <a:rPr lang="en-GB" sz="2400" dirty="0"/>
              <a:t>, </a:t>
            </a:r>
            <a:r>
              <a:rPr lang="hu-HU" sz="2400" dirty="0"/>
              <a:t>finanszírozók</a:t>
            </a:r>
            <a:r>
              <a:rPr lang="en-GB" sz="2400" dirty="0"/>
              <a:t>)</a:t>
            </a:r>
            <a:endParaRPr lang="en-GB" sz="2800" dirty="0"/>
          </a:p>
          <a:p>
            <a:pPr marL="383098" indent="-368281" eaLnBrk="1" hangingPunct="1">
              <a:lnSpc>
                <a:spcPct val="90000"/>
              </a:lnSpc>
              <a:spcBef>
                <a:spcPts val="600"/>
              </a:spcBef>
            </a:pPr>
            <a:r>
              <a:rPr lang="hu-HU" sz="2800" dirty="0"/>
              <a:t>Egyéb finanszírozók</a:t>
            </a:r>
            <a:endParaRPr lang="en-GB" sz="2800" dirty="0"/>
          </a:p>
          <a:p>
            <a:pPr marL="383098" indent="-368281" eaLnBrk="1" hangingPunct="1">
              <a:lnSpc>
                <a:spcPct val="90000"/>
              </a:lnSpc>
              <a:spcBef>
                <a:spcPts val="600"/>
              </a:spcBef>
            </a:pPr>
            <a:r>
              <a:rPr lang="hu-HU" dirty="0"/>
              <a:t>Újabban az</a:t>
            </a:r>
            <a:r>
              <a:rPr lang="en-GB" sz="2800" dirty="0"/>
              <a:t> EU </a:t>
            </a:r>
            <a:r>
              <a:rPr lang="en-GB" sz="2400" dirty="0"/>
              <a:t>(</a:t>
            </a:r>
            <a:r>
              <a:rPr lang="hu-HU" sz="2400" dirty="0"/>
              <a:t>támogatási szabályok</a:t>
            </a:r>
            <a:r>
              <a:rPr lang="en-GB" sz="2400" dirty="0"/>
              <a:t>)</a:t>
            </a:r>
          </a:p>
          <a:p>
            <a:pPr marL="383098" indent="-368281" eaLnBrk="1" hangingPunct="1">
              <a:lnSpc>
                <a:spcPct val="90000"/>
              </a:lnSpc>
              <a:spcBef>
                <a:spcPts val="600"/>
              </a:spcBef>
            </a:pPr>
            <a:r>
              <a:rPr lang="hu-HU" sz="2800" dirty="0"/>
              <a:t>Lakhatási szövetségek és szövetkezetek</a:t>
            </a:r>
            <a:r>
              <a:rPr lang="en-GB" sz="2800" dirty="0"/>
              <a:t> </a:t>
            </a:r>
            <a:r>
              <a:rPr lang="en-GB" sz="2400" dirty="0"/>
              <a:t>(</a:t>
            </a:r>
            <a:r>
              <a:rPr lang="hu-HU" sz="2400" dirty="0"/>
              <a:t>egyes</a:t>
            </a:r>
            <a:r>
              <a:rPr lang="en-GB" sz="2400" dirty="0"/>
              <a:t> model</a:t>
            </a:r>
            <a:r>
              <a:rPr lang="hu-HU" sz="2400" dirty="0"/>
              <a:t>lekben</a:t>
            </a:r>
            <a:r>
              <a:rPr lang="en-GB" sz="2400" dirty="0"/>
              <a:t>/ </a:t>
            </a:r>
            <a:r>
              <a:rPr lang="hu-HU" sz="2400" dirty="0"/>
              <a:t>országokban</a:t>
            </a:r>
            <a:r>
              <a:rPr lang="en-GB" sz="2400" dirty="0"/>
              <a:t>)</a:t>
            </a:r>
          </a:p>
          <a:p>
            <a:pPr marL="383098" indent="-368281" eaLnBrk="1" hangingPunct="1">
              <a:lnSpc>
                <a:spcPct val="90000"/>
              </a:lnSpc>
              <a:spcBef>
                <a:spcPts val="600"/>
              </a:spcBef>
            </a:pPr>
            <a:r>
              <a:rPr lang="hu-HU" sz="2800" dirty="0"/>
              <a:t>Építészek</a:t>
            </a:r>
            <a:endParaRPr lang="en-GB" sz="2800" dirty="0"/>
          </a:p>
          <a:p>
            <a:pPr marL="14817" lvl="1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GB" sz="2800" dirty="0"/>
              <a:t>A</a:t>
            </a:r>
            <a:r>
              <a:rPr lang="hu-HU" sz="2800" dirty="0" err="1"/>
              <a:t>ktivisták</a:t>
            </a:r>
            <a:r>
              <a:rPr lang="en-GB" sz="2800" dirty="0"/>
              <a:t>, NGO</a:t>
            </a:r>
            <a:r>
              <a:rPr lang="hu-HU" sz="2800" dirty="0"/>
              <a:t>-k</a:t>
            </a:r>
            <a:r>
              <a:rPr lang="en-GB" sz="2000" dirty="0"/>
              <a:t>, </a:t>
            </a:r>
            <a:r>
              <a:rPr lang="hu-HU" sz="2800" dirty="0"/>
              <a:t>filozófusok</a:t>
            </a:r>
            <a:r>
              <a:rPr lang="en-GB" sz="2800" dirty="0"/>
              <a:t> </a:t>
            </a:r>
            <a:r>
              <a:rPr lang="en-GB" sz="2000" dirty="0"/>
              <a:t>(</a:t>
            </a:r>
            <a:r>
              <a:rPr lang="hu-HU" sz="2000" dirty="0"/>
              <a:t>erkölcsi kérdések tanulmányozása</a:t>
            </a:r>
            <a:r>
              <a:rPr lang="en-GB" sz="2000" dirty="0"/>
              <a:t>)</a:t>
            </a:r>
            <a:r>
              <a:rPr lang="en-GB" sz="2800" dirty="0"/>
              <a:t>, </a:t>
            </a:r>
            <a:r>
              <a:rPr lang="hu-HU" sz="2800" dirty="0"/>
              <a:t>emberbarátok</a:t>
            </a:r>
            <a:endParaRPr lang="en-GB" sz="2000" dirty="0">
              <a:solidFill>
                <a:srgbClr val="C00000"/>
              </a:solidFill>
            </a:endParaRPr>
          </a:p>
          <a:p>
            <a:pPr marL="14817" lvl="1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hu-HU" sz="2800" dirty="0"/>
              <a:t>Üzletemberek</a:t>
            </a:r>
            <a:r>
              <a:rPr lang="en-GB" sz="2000" dirty="0"/>
              <a:t> </a:t>
            </a:r>
            <a:r>
              <a:rPr lang="hu-HU" sz="2000" dirty="0"/>
              <a:t>(különböző szektorokban</a:t>
            </a:r>
            <a:r>
              <a:rPr lang="en-GB" sz="2000" dirty="0"/>
              <a:t>, </a:t>
            </a:r>
            <a:r>
              <a:rPr lang="hu-HU" sz="2000" dirty="0" err="1"/>
              <a:t>pl</a:t>
            </a:r>
            <a:r>
              <a:rPr lang="en-GB" sz="2000" dirty="0"/>
              <a:t>., </a:t>
            </a:r>
            <a:r>
              <a:rPr lang="hu-HU" sz="2000" dirty="0"/>
              <a:t>építőanyag- és építőipar</a:t>
            </a:r>
            <a:r>
              <a:rPr lang="en-GB" sz="2000" dirty="0"/>
              <a:t>, </a:t>
            </a:r>
            <a:r>
              <a:rPr lang="hu-HU" sz="2000" dirty="0"/>
              <a:t>bútorok</a:t>
            </a:r>
            <a:r>
              <a:rPr lang="en-GB" sz="2000" dirty="0"/>
              <a:t>, h</a:t>
            </a:r>
            <a:r>
              <a:rPr lang="hu-HU" sz="2000" dirty="0" err="1"/>
              <a:t>áztartási</a:t>
            </a:r>
            <a:r>
              <a:rPr lang="hu-HU" sz="2000" dirty="0"/>
              <a:t> eszközök)</a:t>
            </a:r>
            <a:r>
              <a:rPr lang="en-GB" sz="2800" dirty="0"/>
              <a:t> </a:t>
            </a:r>
          </a:p>
          <a:p>
            <a:pPr marL="383981" lvl="1" indent="-383981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hu-HU" sz="2800" dirty="0"/>
              <a:t>Közösség által </a:t>
            </a:r>
            <a:r>
              <a:rPr lang="hu-HU" sz="2800" dirty="0" err="1"/>
              <a:t>tulajdonolt</a:t>
            </a:r>
            <a:r>
              <a:rPr lang="hu-HU" sz="2800" dirty="0"/>
              <a:t> műhelyek </a:t>
            </a:r>
            <a:r>
              <a:rPr lang="en-GB" sz="2000" dirty="0"/>
              <a:t>(</a:t>
            </a:r>
            <a:r>
              <a:rPr lang="hu-HU" sz="2000" dirty="0"/>
              <a:t>ács</a:t>
            </a:r>
            <a:r>
              <a:rPr lang="en-GB" sz="2000" dirty="0"/>
              <a:t>, l</a:t>
            </a:r>
            <a:r>
              <a:rPr lang="hu-HU" sz="2000" dirty="0" err="1"/>
              <a:t>akatos</a:t>
            </a:r>
            <a:r>
              <a:rPr lang="en-GB" sz="2000" dirty="0"/>
              <a:t>, </a:t>
            </a:r>
            <a:r>
              <a:rPr lang="hu-HU" sz="2000" dirty="0"/>
              <a:t>bádogos és üvegműhelyek</a:t>
            </a:r>
            <a:r>
              <a:rPr lang="en-GB" sz="2000" dirty="0"/>
              <a:t>; </a:t>
            </a:r>
            <a:br>
              <a:rPr lang="en-GB" sz="2000" dirty="0"/>
            </a:br>
            <a:r>
              <a:rPr lang="hu-HU" sz="2000" dirty="0"/>
              <a:t>egyes </a:t>
            </a:r>
            <a:r>
              <a:rPr lang="en-GB" sz="2000" dirty="0"/>
              <a:t>model</a:t>
            </a:r>
            <a:r>
              <a:rPr lang="hu-HU" sz="2000" dirty="0"/>
              <a:t>lekben</a:t>
            </a:r>
            <a:r>
              <a:rPr lang="en-GB" sz="2000" dirty="0"/>
              <a:t>/ </a:t>
            </a:r>
            <a:r>
              <a:rPr lang="hu-HU" sz="2000" dirty="0"/>
              <a:t>országokban</a:t>
            </a:r>
            <a:r>
              <a:rPr lang="en-GB" sz="2000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469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DC07AB3A-2425-BF40-AE1E-53F37336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36" y="269141"/>
            <a:ext cx="11353801" cy="7671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200" dirty="0"/>
              <a:t>S</a:t>
            </a:r>
            <a:r>
              <a:rPr lang="hu-HU" sz="3200" dirty="0" err="1"/>
              <a:t>zociális</a:t>
            </a:r>
            <a:r>
              <a:rPr lang="hu-HU" sz="3200" dirty="0"/>
              <a:t> lakhatás </a:t>
            </a:r>
            <a:r>
              <a:rPr lang="en-GB" sz="3200" dirty="0"/>
              <a:t>: </a:t>
            </a:r>
            <a:r>
              <a:rPr lang="hu-HU" sz="3200" dirty="0"/>
              <a:t>az új tudások és megoldások típusai</a:t>
            </a:r>
            <a:endParaRPr lang="en-GB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2F665F75-9020-8743-A39A-941DC13C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999433"/>
            <a:ext cx="11055351" cy="5344102"/>
          </a:xfrm>
        </p:spPr>
        <p:txBody>
          <a:bodyPr/>
          <a:lstStyle/>
          <a:p>
            <a:pPr marL="383098" indent="-368281" eaLnBrk="1" hangingPunct="1">
              <a:lnSpc>
                <a:spcPct val="90000"/>
              </a:lnSpc>
              <a:spcBef>
                <a:spcPts val="0"/>
              </a:spcBef>
            </a:pPr>
            <a:r>
              <a:rPr lang="hu-HU" sz="2800" dirty="0"/>
              <a:t>A társadalmi problémák, szükségletek, társadalmi és gazdasági hatások jobb megértése</a:t>
            </a:r>
            <a:r>
              <a:rPr lang="en-GB" sz="2800" dirty="0"/>
              <a:t> </a:t>
            </a:r>
          </a:p>
          <a:p>
            <a:pPr marL="383098" indent="-36828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/>
              <a:t>Új elgondolások az életmód</a:t>
            </a:r>
            <a:r>
              <a:rPr lang="en-GB" dirty="0"/>
              <a:t>, </a:t>
            </a:r>
            <a:r>
              <a:rPr lang="hu-HU" dirty="0"/>
              <a:t>a </a:t>
            </a:r>
            <a:r>
              <a:rPr lang="en-GB" dirty="0"/>
              <a:t>fun</a:t>
            </a:r>
            <a:r>
              <a:rPr lang="hu-HU" dirty="0" err="1"/>
              <a:t>kcionális</a:t>
            </a:r>
            <a:r>
              <a:rPr lang="hu-HU" dirty="0"/>
              <a:t> és egészséges épületek és települések, a várostervezés terén</a:t>
            </a:r>
            <a:r>
              <a:rPr lang="en-GB" dirty="0"/>
              <a:t> </a:t>
            </a:r>
          </a:p>
          <a:p>
            <a:pPr marL="383098" indent="-36828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2800" dirty="0"/>
              <a:t>Új szabályozások, építési előírások</a:t>
            </a:r>
            <a:endParaRPr lang="en-GB" sz="2800" dirty="0"/>
          </a:p>
          <a:p>
            <a:pPr marL="383098" indent="-36828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2800" dirty="0"/>
              <a:t>Új építőanyagok és építési eljárások</a:t>
            </a:r>
            <a:endParaRPr lang="en-GB" sz="2800" dirty="0"/>
          </a:p>
          <a:p>
            <a:pPr lvl="0"/>
            <a:r>
              <a:rPr lang="hu-HU" dirty="0"/>
              <a:t>Az építési anyagot ellőállító cégek új üzleti modelljei </a:t>
            </a:r>
            <a:endParaRPr lang="hu-HU" sz="2800" dirty="0"/>
          </a:p>
          <a:p>
            <a:pPr lvl="0"/>
            <a:r>
              <a:rPr lang="hu-HU" sz="2800" dirty="0"/>
              <a:t>Új </a:t>
            </a:r>
            <a:r>
              <a:rPr lang="hu-HU" sz="2800" dirty="0" err="1"/>
              <a:t>logiszikai</a:t>
            </a:r>
            <a:r>
              <a:rPr lang="hu-HU" sz="2800" dirty="0"/>
              <a:t> eljárások a nagy mennyiségű építőanyag terítésére</a:t>
            </a:r>
          </a:p>
          <a:p>
            <a:pPr lvl="0"/>
            <a:r>
              <a:rPr lang="hu-HU" dirty="0"/>
              <a:t>Újfajta munkamegosztási és együttműködési módszerek az építkezéseken</a:t>
            </a:r>
            <a:endParaRPr lang="hu-HU" sz="2800" dirty="0"/>
          </a:p>
          <a:p>
            <a:pPr lvl="0"/>
            <a:r>
              <a:rPr lang="hu-HU" sz="2800" dirty="0"/>
              <a:t>Hatékonyabb fűtési megoldások</a:t>
            </a:r>
          </a:p>
          <a:p>
            <a:pPr lvl="0"/>
            <a:r>
              <a:rPr lang="hu-HU" sz="2800" dirty="0"/>
              <a:t>Újfajta</a:t>
            </a:r>
            <a:r>
              <a:rPr lang="en-GB" sz="2800" dirty="0"/>
              <a:t> </a:t>
            </a:r>
            <a:r>
              <a:rPr lang="en-GB" sz="2800" dirty="0" err="1"/>
              <a:t>infrastru</a:t>
            </a:r>
            <a:r>
              <a:rPr lang="hu-HU" sz="2800" dirty="0" err="1"/>
              <a:t>ktúra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558288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DC07AB3A-2425-BF40-AE1E-53F37336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16" y="269141"/>
            <a:ext cx="11614064" cy="7671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200" dirty="0"/>
              <a:t>S</a:t>
            </a:r>
            <a:r>
              <a:rPr lang="hu-HU" sz="3200" dirty="0" err="1"/>
              <a:t>zociális</a:t>
            </a:r>
            <a:r>
              <a:rPr lang="hu-HU" sz="3200" dirty="0"/>
              <a:t> lakhatás</a:t>
            </a:r>
            <a:r>
              <a:rPr lang="en-GB" sz="3200" dirty="0"/>
              <a:t>: </a:t>
            </a:r>
            <a:r>
              <a:rPr lang="hu-HU" sz="3200" dirty="0"/>
              <a:t>az új tudások és megoldások típusai </a:t>
            </a:r>
            <a:r>
              <a:rPr lang="en-GB" sz="2400" dirty="0"/>
              <a:t>(2)</a:t>
            </a:r>
            <a:endParaRPr lang="en-GB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2F665F75-9020-8743-A39A-941DC13C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3" y="999433"/>
            <a:ext cx="11055351" cy="5344102"/>
          </a:xfrm>
        </p:spPr>
        <p:txBody>
          <a:bodyPr/>
          <a:lstStyle/>
          <a:p>
            <a:pPr marL="0"/>
            <a:r>
              <a:rPr lang="hu-HU" sz="2800" dirty="0"/>
              <a:t>Új önsegítő szerveződések</a:t>
            </a:r>
            <a:r>
              <a:rPr lang="en-GB" sz="2800" dirty="0"/>
              <a:t>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hu-HU" dirty="0"/>
              <a:t>Bútorok</a:t>
            </a:r>
            <a:r>
              <a:rPr lang="en-GB" dirty="0"/>
              <a:t>, l</a:t>
            </a:r>
            <a:r>
              <a:rPr lang="hu-HU" dirty="0" err="1"/>
              <a:t>ámpák</a:t>
            </a:r>
            <a:r>
              <a:rPr lang="en-GB" dirty="0"/>
              <a:t>, k</a:t>
            </a:r>
            <a:r>
              <a:rPr lang="hu-HU" dirty="0" err="1"/>
              <a:t>onyhai</a:t>
            </a:r>
            <a:r>
              <a:rPr lang="hu-HU" dirty="0"/>
              <a:t> eszközök</a:t>
            </a:r>
            <a:r>
              <a:rPr lang="en-GB" dirty="0"/>
              <a:t>, </a:t>
            </a:r>
            <a:r>
              <a:rPr lang="hu-HU" dirty="0"/>
              <a:t>stb. tömegtermelése</a:t>
            </a:r>
          </a:p>
          <a:p>
            <a:pPr lvl="0"/>
            <a:r>
              <a:rPr lang="hu-HU" sz="2800" dirty="0"/>
              <a:t>Új cégek létrehozása az új igények kielégítésére </a:t>
            </a:r>
            <a:endParaRPr lang="en-GB" sz="2800" dirty="0"/>
          </a:p>
          <a:p>
            <a:pPr lvl="0"/>
            <a:r>
              <a:rPr lang="hu-HU" dirty="0"/>
              <a:t>Új üzleti modellek bevezetése </a:t>
            </a:r>
            <a:endParaRPr lang="hu-HU" sz="2800" dirty="0"/>
          </a:p>
          <a:p>
            <a:r>
              <a:rPr lang="hu-HU" dirty="0"/>
              <a:t>Új finanszírozási módszerek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 </a:t>
            </a:r>
            <a:r>
              <a:rPr lang="en-GB" sz="3200" dirty="0">
                <a:solidFill>
                  <a:srgbClr val="C00000"/>
                </a:solidFill>
              </a:rPr>
              <a:t>∑</a:t>
            </a:r>
            <a:r>
              <a:rPr lang="en-GB" sz="3200" dirty="0"/>
              <a:t> a</a:t>
            </a:r>
            <a:r>
              <a:rPr lang="hu-HU" sz="3200" dirty="0"/>
              <a:t>z üzleti és társadalmi innováció kölcsönösen egymást erősítő hatása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84349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DC07AB3A-2425-BF40-AE1E-53F37336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04" y="400007"/>
            <a:ext cx="11353801" cy="78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/>
              <a:t>S</a:t>
            </a:r>
            <a:r>
              <a:rPr lang="hu-HU" sz="3600" dirty="0" err="1"/>
              <a:t>zociális</a:t>
            </a:r>
            <a:r>
              <a:rPr lang="hu-HU" sz="3600" dirty="0"/>
              <a:t> lakhatás</a:t>
            </a:r>
            <a:r>
              <a:rPr lang="en-GB" sz="3600" dirty="0"/>
              <a:t>: </a:t>
            </a:r>
            <a:r>
              <a:rPr lang="hu-HU" dirty="0"/>
              <a:t>tanulás a szereplők között</a:t>
            </a:r>
            <a:r>
              <a:rPr lang="en-GB" sz="3600" dirty="0"/>
              <a:t> </a:t>
            </a:r>
            <a:r>
              <a:rPr lang="en-GB" sz="2800" dirty="0"/>
              <a:t>(</a:t>
            </a:r>
            <a:r>
              <a:rPr lang="hu-HU" sz="2800" dirty="0"/>
              <a:t>példák</a:t>
            </a:r>
            <a:r>
              <a:rPr lang="en-GB" sz="2800" dirty="0"/>
              <a:t>)</a:t>
            </a:r>
            <a:endParaRPr lang="en-GB" altLang="en-US" sz="36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F26E07A-A826-B542-B7F3-BF00A8E88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536886"/>
              </p:ext>
            </p:extLst>
          </p:nvPr>
        </p:nvGraphicFramePr>
        <p:xfrm>
          <a:off x="467360" y="1405200"/>
          <a:ext cx="1113536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880">
                  <a:extLst>
                    <a:ext uri="{9D8B030D-6E8A-4147-A177-3AD203B41FA5}">
                      <a16:colId xmlns:a16="http://schemas.microsoft.com/office/drawing/2014/main" val="3903123622"/>
                    </a:ext>
                  </a:extLst>
                </a:gridCol>
                <a:gridCol w="3342640">
                  <a:extLst>
                    <a:ext uri="{9D8B030D-6E8A-4147-A177-3AD203B41FA5}">
                      <a16:colId xmlns:a16="http://schemas.microsoft.com/office/drawing/2014/main" val="445030445"/>
                    </a:ext>
                  </a:extLst>
                </a:gridCol>
                <a:gridCol w="3025003">
                  <a:extLst>
                    <a:ext uri="{9D8B030D-6E8A-4147-A177-3AD203B41FA5}">
                      <a16:colId xmlns:a16="http://schemas.microsoft.com/office/drawing/2014/main" val="1374620347"/>
                    </a:ext>
                  </a:extLst>
                </a:gridCol>
                <a:gridCol w="2552837">
                  <a:extLst>
                    <a:ext uri="{9D8B030D-6E8A-4147-A177-3AD203B41FA5}">
                      <a16:colId xmlns:a16="http://schemas.microsoft.com/office/drawing/2014/main" val="2545963605"/>
                    </a:ext>
                  </a:extLst>
                </a:gridCol>
              </a:tblGrid>
              <a:tr h="717932">
                <a:tc>
                  <a:txBody>
                    <a:bodyPr/>
                    <a:lstStyle/>
                    <a:p>
                      <a:pPr marL="0" marR="0" lvl="0" indent="0" algn="r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Tanulás kitől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Ki tanul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1" noProof="0" dirty="0">
                          <a:latin typeface="+mj-lt"/>
                          <a:cs typeface="Calibri" panose="020F0502020204030204" pitchFamily="34" charset="0"/>
                        </a:rPr>
                        <a:t>Szabályozók, más döntéshozók</a:t>
                      </a:r>
                      <a:endParaRPr lang="en-GB" sz="2200" b="1" noProof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hu-HU" sz="2200" dirty="0">
                          <a:latin typeface="+mj-lt"/>
                        </a:rPr>
                        <a:t>Építészek</a:t>
                      </a:r>
                      <a:endParaRPr lang="en-GB" sz="2200" b="1" noProof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</a:t>
                      </a:r>
                      <a:r>
                        <a:rPr lang="hu-HU" sz="2400" dirty="0" err="1"/>
                        <a:t>ktivisták</a:t>
                      </a:r>
                      <a:r>
                        <a:rPr lang="en-GB" sz="2400" dirty="0"/>
                        <a:t>, NGO</a:t>
                      </a:r>
                      <a:r>
                        <a:rPr lang="hu-HU" sz="2400" dirty="0"/>
                        <a:t>-k</a:t>
                      </a:r>
                      <a:endParaRPr lang="en-GB" sz="18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03214754"/>
                  </a:ext>
                </a:extLst>
              </a:tr>
              <a:tr h="904548">
                <a:tc>
                  <a:txBody>
                    <a:bodyPr/>
                    <a:lstStyle/>
                    <a:p>
                      <a:r>
                        <a:rPr lang="hu-HU" sz="22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Szabályozók, más döntéshozók</a:t>
                      </a:r>
                      <a:endParaRPr lang="en-GB" sz="22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szabályozások</a:t>
                      </a: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model</a:t>
                      </a: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lek</a:t>
                      </a: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tapasztalatok</a:t>
                      </a: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hu-HU" sz="16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városok ugyanabban az országban</a:t>
                      </a:r>
                      <a:r>
                        <a:rPr lang="en-GB" sz="16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u-HU" sz="16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országok</a:t>
                      </a:r>
                      <a:r>
                        <a:rPr lang="hu-HU" sz="16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között</a:t>
                      </a:r>
                      <a:r>
                        <a:rPr lang="en-GB" sz="16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u-HU" sz="16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különböző</a:t>
                      </a:r>
                      <a:r>
                        <a:rPr lang="hu-HU" sz="16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időszakok</a:t>
                      </a:r>
                      <a:r>
                        <a:rPr lang="en-GB" sz="16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új elképzelések az életmód, a funkcionális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és egészséges épületek és települések, a várostervezés terén</a:t>
                      </a: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bérlők szükségletei</a:t>
                      </a: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új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elképzelések az életmód és a társadalmi értékek terén</a:t>
                      </a: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65573217"/>
                  </a:ext>
                </a:extLst>
              </a:tr>
              <a:tr h="9620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dirty="0">
                          <a:solidFill>
                            <a:schemeClr val="tx2"/>
                          </a:solidFill>
                          <a:latin typeface="+mj-lt"/>
                        </a:rPr>
                        <a:t>Építészek</a:t>
                      </a:r>
                      <a:endParaRPr lang="en-GB" sz="2200" b="1" noProof="0" dirty="0">
                        <a:solidFill>
                          <a:schemeClr val="tx2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szabályozások</a:t>
                      </a: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korlátok és lehetőségek</a:t>
                      </a: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tervek</a:t>
                      </a: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b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bérlők szükségletei</a:t>
                      </a: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egymás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elgondolásai és tapasztalatai</a:t>
                      </a: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bérlők szükségletei</a:t>
                      </a: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új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elképzelések az életmód és a társadalmi értékek terén, különböző modellek</a:t>
                      </a: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20036730"/>
                  </a:ext>
                </a:extLst>
              </a:tr>
              <a:tr h="12144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noProof="0" dirty="0">
                          <a:solidFill>
                            <a:schemeClr val="tx2"/>
                          </a:solidFill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hu-HU" sz="2200" b="1" noProof="0" dirty="0">
                          <a:solidFill>
                            <a:schemeClr val="tx2"/>
                          </a:solidFill>
                          <a:latin typeface="+mj-lt"/>
                          <a:cs typeface="Calibri" panose="020F0502020204030204" pitchFamily="34" charset="0"/>
                        </a:rPr>
                        <a:t>k</a:t>
                      </a:r>
                      <a:r>
                        <a:rPr lang="en-GB" sz="2200" b="1" noProof="0" dirty="0" err="1">
                          <a:solidFill>
                            <a:schemeClr val="tx2"/>
                          </a:solidFill>
                          <a:latin typeface="+mj-lt"/>
                          <a:cs typeface="Calibri" panose="020F0502020204030204" pitchFamily="34" charset="0"/>
                        </a:rPr>
                        <a:t>tivist</a:t>
                      </a:r>
                      <a:r>
                        <a:rPr lang="hu-HU" sz="2200" b="1" noProof="0" dirty="0" err="1">
                          <a:solidFill>
                            <a:schemeClr val="tx2"/>
                          </a:solidFill>
                          <a:latin typeface="+mj-lt"/>
                          <a:cs typeface="Calibri" panose="020F0502020204030204" pitchFamily="34" charset="0"/>
                        </a:rPr>
                        <a:t>ák</a:t>
                      </a:r>
                      <a:r>
                        <a:rPr lang="en-GB" sz="2200" b="1" noProof="0" dirty="0">
                          <a:solidFill>
                            <a:schemeClr val="tx2"/>
                          </a:solidFill>
                          <a:latin typeface="+mj-lt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u-HU" sz="2200" b="1" noProof="0" dirty="0">
                          <a:solidFill>
                            <a:schemeClr val="tx2"/>
                          </a:solidFill>
                          <a:latin typeface="+mj-lt"/>
                          <a:cs typeface="Calibri" panose="020F0502020204030204" pitchFamily="34" charset="0"/>
                        </a:rPr>
                        <a:t/>
                      </a:r>
                      <a:br>
                        <a:rPr lang="hu-HU" sz="2200" b="1" noProof="0" dirty="0">
                          <a:solidFill>
                            <a:schemeClr val="tx2"/>
                          </a:solidFill>
                          <a:latin typeface="+mj-lt"/>
                          <a:cs typeface="Calibri" panose="020F0502020204030204" pitchFamily="34" charset="0"/>
                        </a:rPr>
                      </a:br>
                      <a:r>
                        <a:rPr lang="en-GB" sz="2200" b="1" noProof="0" dirty="0">
                          <a:solidFill>
                            <a:schemeClr val="tx2"/>
                          </a:solidFill>
                          <a:latin typeface="+mj-lt"/>
                          <a:cs typeface="Calibri" panose="020F0502020204030204" pitchFamily="34" charset="0"/>
                        </a:rPr>
                        <a:t>NGO</a:t>
                      </a:r>
                      <a:r>
                        <a:rPr lang="hu-HU" sz="2200" b="1" noProof="0" dirty="0">
                          <a:solidFill>
                            <a:schemeClr val="tx2"/>
                          </a:solidFill>
                          <a:latin typeface="+mj-lt"/>
                          <a:cs typeface="Calibri" panose="020F0502020204030204" pitchFamily="34" charset="0"/>
                        </a:rPr>
                        <a:t>-k</a:t>
                      </a:r>
                      <a:endParaRPr lang="en-GB" sz="2200" b="1" noProof="0" dirty="0">
                        <a:solidFill>
                          <a:schemeClr val="tx2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szabályozások</a:t>
                      </a: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korlátok és lehetőségek</a:t>
                      </a: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tervek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új elképzelések az életmód, a funkcionális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és egészséges épületek és települések, a várostervezés terén</a:t>
                      </a: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egymás tudása</a:t>
                      </a:r>
                      <a:r>
                        <a:rPr lang="hu-HU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és tapasztalatai</a:t>
                      </a: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különböző modellek és gyakorlatok</a:t>
                      </a:r>
                      <a:r>
                        <a:rPr lang="en-GB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u-HU" sz="18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szervezeti megoldások</a:t>
                      </a:r>
                      <a:endParaRPr lang="en-GB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35613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578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EC64-80E2-CF48-8DED-BBCFA9A2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5049852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hu-HU" sz="4000" dirty="0"/>
              <a:t>következtetések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29866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3B2070B9-CF49-6642-BA88-1026AB75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4" y="367786"/>
            <a:ext cx="11353801" cy="8911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en-US" sz="3600" dirty="0">
                <a:ea typeface="ＭＳ Ｐゴシック" panose="020B0600070205080204" pitchFamily="34" charset="-128"/>
              </a:rPr>
              <a:t>A társadalmi innovációs kezdeményezések sokszínűsége</a:t>
            </a:r>
            <a:endParaRPr lang="en-GB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754300F6-D359-0D42-9EBC-9EF9838A6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4" y="1311810"/>
            <a:ext cx="11353801" cy="3317346"/>
          </a:xfrm>
        </p:spPr>
        <p:txBody>
          <a:bodyPr/>
          <a:lstStyle/>
          <a:p>
            <a:pPr marL="431979" lvl="1" indent="-431979">
              <a:lnSpc>
                <a:spcPct val="90000"/>
              </a:lnSpc>
              <a:spcBef>
                <a:spcPts val="1200"/>
              </a:spcBef>
              <a:buNone/>
            </a:pPr>
            <a:r>
              <a:rPr lang="hu-HU" sz="2800" dirty="0"/>
              <a:t>Sokszínűség a szereplők</a:t>
            </a:r>
            <a:r>
              <a:rPr lang="en-GB" sz="2800" dirty="0"/>
              <a:t>, </a:t>
            </a:r>
            <a:r>
              <a:rPr lang="hu-HU" sz="2800" dirty="0"/>
              <a:t>a tudás</a:t>
            </a:r>
            <a:r>
              <a:rPr lang="en-GB" sz="2800" dirty="0"/>
              <a:t>, </a:t>
            </a:r>
            <a:r>
              <a:rPr lang="hu-HU" sz="2800" dirty="0"/>
              <a:t>a kölcsönhatások terén</a:t>
            </a:r>
            <a:endParaRPr lang="en-GB" sz="2800" dirty="0"/>
          </a:p>
          <a:p>
            <a:pPr marL="0" lvl="1" indent="0">
              <a:lnSpc>
                <a:spcPct val="90000"/>
              </a:lnSpc>
              <a:spcBef>
                <a:spcPts val="1500"/>
              </a:spcBef>
              <a:buNone/>
            </a:pPr>
            <a:r>
              <a:rPr lang="en-GB" sz="2800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⇒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hu-HU" sz="2800" dirty="0">
                <a:sym typeface="Wingdings" panose="05000000000000000000" pitchFamily="2" charset="2"/>
              </a:rPr>
              <a:t>a szakaszolós </a:t>
            </a:r>
            <a:r>
              <a:rPr lang="en-GB" sz="2800" dirty="0"/>
              <a:t>model</a:t>
            </a:r>
            <a:r>
              <a:rPr lang="hu-HU" sz="2800" dirty="0"/>
              <a:t>lek nem lehetnek relevánsak</a:t>
            </a:r>
            <a:endParaRPr lang="en-GB" sz="2800" dirty="0"/>
          </a:p>
          <a:p>
            <a:pPr marL="527973" lvl="1" indent="-527973">
              <a:lnSpc>
                <a:spcPct val="90000"/>
              </a:lnSpc>
              <a:spcBef>
                <a:spcPts val="1500"/>
              </a:spcBef>
              <a:buNone/>
            </a:pPr>
            <a:r>
              <a:rPr lang="en-GB" sz="2800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⇒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hu-HU" sz="2800" dirty="0">
                <a:sym typeface="Wingdings" panose="05000000000000000000" pitchFamily="2" charset="2"/>
              </a:rPr>
              <a:t>a többcsatornás, </a:t>
            </a:r>
            <a:r>
              <a:rPr lang="en-GB" sz="2800" dirty="0" err="1"/>
              <a:t>interaktív</a:t>
            </a:r>
            <a:r>
              <a:rPr lang="en-GB" sz="2800" dirty="0"/>
              <a:t> </a:t>
            </a:r>
            <a:r>
              <a:rPr lang="hu-HU" sz="2800" dirty="0"/>
              <a:t>tanulási</a:t>
            </a:r>
            <a:r>
              <a:rPr lang="en-GB" sz="2800" dirty="0"/>
              <a:t> mode</a:t>
            </a:r>
            <a:r>
              <a:rPr lang="hu-HU" sz="2800" dirty="0"/>
              <a:t>l</a:t>
            </a:r>
            <a:r>
              <a:rPr lang="en-GB" sz="2800" dirty="0"/>
              <a:t>l </a:t>
            </a:r>
            <a:r>
              <a:rPr lang="hu-HU" sz="2800" dirty="0"/>
              <a:t>sokkal relevánsabb</a:t>
            </a:r>
            <a:endParaRPr lang="en-GB" sz="2800" dirty="0"/>
          </a:p>
          <a:p>
            <a:pPr marL="431979" lvl="1" indent="-431979">
              <a:lnSpc>
                <a:spcPct val="90000"/>
              </a:lnSpc>
              <a:spcBef>
                <a:spcPts val="1500"/>
              </a:spcBef>
              <a:buNone/>
            </a:pPr>
            <a:r>
              <a:rPr lang="en-GB" sz="2800" dirty="0"/>
              <a:t>H</a:t>
            </a:r>
            <a:r>
              <a:rPr lang="hu-HU" sz="2800" dirty="0"/>
              <a:t>i</a:t>
            </a:r>
            <a:r>
              <a:rPr lang="en-GB" sz="2800" dirty="0" err="1"/>
              <a:t>brid</a:t>
            </a:r>
            <a:r>
              <a:rPr lang="en-GB" sz="2800" dirty="0"/>
              <a:t> </a:t>
            </a:r>
            <a:r>
              <a:rPr lang="en-GB" sz="2800" dirty="0" err="1"/>
              <a:t>innov</a:t>
            </a:r>
            <a:r>
              <a:rPr lang="hu-HU" sz="2800" dirty="0" err="1"/>
              <a:t>ációk</a:t>
            </a:r>
            <a:r>
              <a:rPr lang="en-GB" sz="2800" dirty="0"/>
              <a:t>: </a:t>
            </a:r>
            <a:r>
              <a:rPr lang="hu-HU" sz="2800" dirty="0"/>
              <a:t>társadalmi problémák megoldása (részben) </a:t>
            </a:r>
            <a:r>
              <a:rPr lang="en-GB" sz="2800" dirty="0"/>
              <a:t>profit-orient</a:t>
            </a:r>
            <a:r>
              <a:rPr lang="hu-HU" sz="2800" dirty="0"/>
              <a:t>ált</a:t>
            </a:r>
            <a:r>
              <a:rPr lang="en-GB" sz="2800" dirty="0"/>
              <a:t> </a:t>
            </a:r>
            <a:r>
              <a:rPr lang="hu-HU" sz="2800" dirty="0"/>
              <a:t>üzleti vállalkozások révén</a:t>
            </a:r>
            <a:r>
              <a:rPr lang="en-GB" sz="2800" dirty="0"/>
              <a:t> (</a:t>
            </a:r>
            <a:r>
              <a:rPr lang="hu-HU" sz="2800" dirty="0"/>
              <a:t>társadalmi vállalkozások</a:t>
            </a:r>
            <a:r>
              <a:rPr lang="en-GB" sz="2800" dirty="0"/>
              <a:t>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37015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3B2070B9-CF49-6642-BA88-1026AB75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4" y="482088"/>
            <a:ext cx="11353801" cy="8911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en-US" sz="3600" dirty="0">
                <a:ea typeface="ＭＳ Ｐゴシック" panose="020B0600070205080204" pitchFamily="34" charset="-128"/>
              </a:rPr>
              <a:t>Terjedés</a:t>
            </a:r>
            <a:endParaRPr lang="en-GB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754300F6-D359-0D42-9EBC-9EF9838A6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4" y="1251522"/>
            <a:ext cx="11353801" cy="5260913"/>
          </a:xfrm>
        </p:spPr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r>
              <a:rPr lang="hu-HU" sz="2800" dirty="0"/>
              <a:t>Az innovatív módszer arányos bővítése (s</a:t>
            </a:r>
            <a:r>
              <a:rPr lang="en-GB" sz="2800" dirty="0" err="1"/>
              <a:t>caling</a:t>
            </a:r>
            <a:r>
              <a:rPr lang="en-GB" sz="2800" dirty="0"/>
              <a:t> up</a:t>
            </a:r>
            <a:r>
              <a:rPr lang="hu-HU" sz="2800" dirty="0"/>
              <a:t>)</a:t>
            </a:r>
            <a:r>
              <a:rPr lang="en-GB" sz="2800" dirty="0"/>
              <a:t>: </a:t>
            </a:r>
            <a:r>
              <a:rPr lang="hu-HU" sz="2800" dirty="0"/>
              <a:t>eltekint a kontextus kritikus szerepétől</a:t>
            </a:r>
            <a:endParaRPr lang="en-GB" sz="2800" dirty="0"/>
          </a:p>
          <a:p>
            <a:pPr marL="191990" lvl="1" indent="0">
              <a:spcBef>
                <a:spcPts val="800"/>
              </a:spcBef>
              <a:buNone/>
            </a:pPr>
            <a:r>
              <a:rPr lang="hu-HU" sz="2400" dirty="0"/>
              <a:t>Ami valamilyen viszonyok között jól működik</a:t>
            </a:r>
            <a:r>
              <a:rPr lang="en-GB" sz="2400" dirty="0"/>
              <a:t>, </a:t>
            </a:r>
            <a:r>
              <a:rPr lang="hu-HU" sz="2400" dirty="0"/>
              <a:t>csak akkor lehet eredményes más körülmények között, ha a szóban forgó új megoldást adaptálják a sajátos helyi viszonyokra</a:t>
            </a:r>
            <a:r>
              <a:rPr lang="en-GB" sz="2400" dirty="0"/>
              <a:t> </a:t>
            </a:r>
            <a:r>
              <a:rPr lang="en-GB" sz="2000" dirty="0"/>
              <a:t>(</a:t>
            </a:r>
            <a:r>
              <a:rPr lang="hu-HU" sz="2000" dirty="0"/>
              <a:t>a társadalmi </a:t>
            </a:r>
            <a:r>
              <a:rPr lang="hu-HU" sz="2000" dirty="0" err="1"/>
              <a:t>innovátorok</a:t>
            </a:r>
            <a:r>
              <a:rPr lang="hu-HU" sz="2000" dirty="0"/>
              <a:t> képességei és tudása</a:t>
            </a:r>
            <a:r>
              <a:rPr lang="en-GB" sz="2000" dirty="0"/>
              <a:t>, </a:t>
            </a:r>
            <a:r>
              <a:rPr lang="hu-HU" sz="2000" dirty="0"/>
              <a:t>azoknak az embereknek az értékei és normái, akiknek a problémáival foglalkozni akarnak, az elérhető intellektuális és egyéb források, 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hu-HU" sz="2000" dirty="0"/>
              <a:t>a</a:t>
            </a:r>
            <a:r>
              <a:rPr lang="en-GB" sz="2000" dirty="0"/>
              <a:t> form</a:t>
            </a:r>
            <a:r>
              <a:rPr lang="hu-HU" sz="2000" dirty="0" err="1"/>
              <a:t>ális</a:t>
            </a:r>
            <a:r>
              <a:rPr lang="hu-HU" sz="2000" dirty="0"/>
              <a:t> és informális játékszabályok</a:t>
            </a:r>
            <a:r>
              <a:rPr lang="en-GB" sz="2000" dirty="0"/>
              <a:t>, </a:t>
            </a:r>
            <a:r>
              <a:rPr lang="hu-HU" sz="2000" dirty="0" err="1"/>
              <a:t>stb</a:t>
            </a:r>
            <a:r>
              <a:rPr lang="en-GB" sz="2000" dirty="0"/>
              <a:t>.)</a:t>
            </a:r>
            <a:endParaRPr lang="en-GB" sz="1800" dirty="0"/>
          </a:p>
          <a:p>
            <a:pPr marL="383981" lvl="1" indent="-383981">
              <a:lnSpc>
                <a:spcPct val="90000"/>
              </a:lnSpc>
              <a:spcBef>
                <a:spcPts val="2000"/>
              </a:spcBef>
              <a:buNone/>
            </a:pPr>
            <a:r>
              <a:rPr lang="hu-HU" sz="2800" dirty="0"/>
              <a:t>A terjedés (diffúzió) a társadalmi innováció terjedését is jobban leíró fogalom, mint a </a:t>
            </a:r>
            <a:r>
              <a:rPr lang="hu-HU" sz="2800" dirty="0" err="1"/>
              <a:t>scaling</a:t>
            </a:r>
            <a:r>
              <a:rPr lang="hu-HU" sz="2800" dirty="0"/>
              <a:t> </a:t>
            </a:r>
            <a:r>
              <a:rPr lang="hu-HU" sz="2800" dirty="0" err="1"/>
              <a:t>up</a:t>
            </a:r>
            <a:endParaRPr lang="en-GB" sz="2800" dirty="0">
              <a:solidFill>
                <a:srgbClr val="800000"/>
              </a:solidFill>
              <a:latin typeface="+mj-lt"/>
              <a:ea typeface="ＭＳ Ｐゴシック" panose="020B0600070205080204" pitchFamily="34" charset="-128"/>
              <a:sym typeface="Symbol" pitchFamily="2" charset="2"/>
            </a:endParaRPr>
          </a:p>
          <a:p>
            <a:pPr marL="383981" lvl="1" indent="-383981">
              <a:lnSpc>
                <a:spcPct val="90000"/>
              </a:lnSpc>
              <a:spcBef>
                <a:spcPts val="2000"/>
              </a:spcBef>
              <a:buNone/>
            </a:pPr>
            <a:r>
              <a:rPr lang="hu-HU" sz="2800" dirty="0"/>
              <a:t>A szociális innovációval foglalkozó szakpolitikusok és elemzők számára központi kérdés kellene, hogy legyen a diffúzió</a:t>
            </a:r>
            <a:r>
              <a:rPr lang="en-GB" sz="2800" dirty="0"/>
              <a:t>, </a:t>
            </a:r>
            <a:r>
              <a:rPr lang="hu-HU" sz="2800" dirty="0"/>
              <a:t>különös tekintettel a menet közben megváltozó sajátosságokra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9985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3B2070B9-CF49-6642-BA88-1026AB75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4" y="298349"/>
            <a:ext cx="11353801" cy="8911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en-US" sz="3600" dirty="0">
                <a:ea typeface="ＭＳ Ｐゴシック" panose="020B0600070205080204" pitchFamily="34" charset="-128"/>
              </a:rPr>
              <a:t>További következtetések</a:t>
            </a:r>
            <a:endParaRPr lang="en-GB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754300F6-D359-0D42-9EBC-9EF9838A6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4" y="1285315"/>
            <a:ext cx="11353801" cy="5244077"/>
          </a:xfrm>
        </p:spPr>
        <p:txBody>
          <a:bodyPr/>
          <a:lstStyle/>
          <a:p>
            <a:pPr marL="383981" lvl="1" indent="-383981">
              <a:lnSpc>
                <a:spcPct val="90000"/>
              </a:lnSpc>
              <a:spcBef>
                <a:spcPts val="2000"/>
              </a:spcBef>
              <a:buNone/>
            </a:pPr>
            <a:r>
              <a:rPr lang="hu-HU" sz="2800" dirty="0"/>
              <a:t>A résztvevők (ügyfelek) és a szociális </a:t>
            </a:r>
            <a:r>
              <a:rPr lang="hu-HU" sz="2800" dirty="0" err="1"/>
              <a:t>innovátorok</a:t>
            </a:r>
            <a:r>
              <a:rPr lang="hu-HU" sz="2800" dirty="0"/>
              <a:t> közötti bizalom kiépítése előfeltétele a </a:t>
            </a:r>
            <a:r>
              <a:rPr lang="hu-HU" sz="2800" dirty="0" err="1"/>
              <a:t>marginalizációt</a:t>
            </a:r>
            <a:r>
              <a:rPr lang="hu-HU" sz="2800" dirty="0"/>
              <a:t> csökkentő társadalmi hatásnak </a:t>
            </a:r>
            <a:endParaRPr lang="en-GB" sz="28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hu-HU" sz="2800" dirty="0">
                <a:cs typeface="+mn-cs"/>
              </a:rPr>
              <a:t>A tudástranszfer és a társadalmi kapcsolatok építése (azaz a beruházás a résztvevők kulturális és </a:t>
            </a:r>
            <a:r>
              <a:rPr lang="hu-HU" dirty="0">
                <a:cs typeface="+mn-cs"/>
              </a:rPr>
              <a:t>társadalmi tőkéjébe) kulcsfontosságú</a:t>
            </a:r>
            <a:r>
              <a:rPr lang="hu-HU" sz="2800" dirty="0">
                <a:cs typeface="+mn-cs"/>
              </a:rPr>
              <a:t> tényezők</a:t>
            </a:r>
            <a:endParaRPr lang="en-GB" sz="2800" dirty="0">
              <a:cs typeface="+mn-cs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hu-HU" sz="2800" dirty="0">
                <a:cs typeface="+mn-cs"/>
              </a:rPr>
              <a:t>Átváltás van a segítés módja és mértéke, illetve a rövid-távú felelősségvállalást erősítő hatás között</a:t>
            </a:r>
            <a:endParaRPr lang="en-GB" sz="2800" dirty="0">
              <a:cs typeface="+mn-cs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hu-HU" dirty="0">
                <a:cs typeface="+mn-cs"/>
              </a:rPr>
              <a:t>A felelősségvállalás elősegítése terén fontos megkülönböztetni a rövid és hosszútávó hatásokat</a:t>
            </a:r>
            <a:endParaRPr lang="en-GB" sz="2800" dirty="0">
              <a:cs typeface="+mn-cs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hu-HU" sz="2800" dirty="0"/>
              <a:t>A társadalmi innováció</a:t>
            </a:r>
            <a:r>
              <a:rPr lang="en-GB" sz="2800" dirty="0"/>
              <a:t> </a:t>
            </a:r>
            <a:r>
              <a:rPr lang="hu-HU" sz="2800" dirty="0"/>
              <a:t>halmozódó</a:t>
            </a:r>
            <a:r>
              <a:rPr lang="en-GB" sz="2800" dirty="0"/>
              <a:t>, </a:t>
            </a:r>
            <a:r>
              <a:rPr lang="hu-HU" sz="2800" dirty="0"/>
              <a:t>útfüggő és </a:t>
            </a:r>
            <a:r>
              <a:rPr lang="en-GB" sz="2800" dirty="0" err="1"/>
              <a:t>interaktív</a:t>
            </a:r>
            <a:r>
              <a:rPr lang="en-GB" sz="2800" dirty="0"/>
              <a:t> </a:t>
            </a:r>
            <a:r>
              <a:rPr lang="hu-HU" sz="2800" dirty="0"/>
              <a:t>tanulási folyamat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⇒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hu-HU" sz="2800" dirty="0">
                <a:sym typeface="Wingdings" panose="05000000000000000000" pitchFamily="2" charset="2"/>
              </a:rPr>
              <a:t>a szociális innovációval kapcsolatos szakpolitika kialakítását is tanulási folyamatként kell felfogni</a:t>
            </a:r>
            <a:br>
              <a:rPr lang="hu-HU" sz="2800" dirty="0">
                <a:sym typeface="Wingdings" panose="05000000000000000000" pitchFamily="2" charset="2"/>
              </a:rPr>
            </a:br>
            <a:r>
              <a:rPr lang="en-GB" sz="2800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⇒ </a:t>
            </a:r>
            <a:r>
              <a:rPr lang="hu-HU" sz="2800" dirty="0">
                <a:sym typeface="Wingdings" panose="05000000000000000000" pitchFamily="2" charset="2"/>
              </a:rPr>
              <a:t>a támogatási módok és eljárások rugalmassága</a:t>
            </a:r>
            <a:endParaRPr lang="en-GB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77875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Placeholder 4">
            <a:extLst>
              <a:ext uri="{FF2B5EF4-FFF2-40B4-BE49-F238E27FC236}">
                <a16:creationId xmlns:a16="http://schemas.microsoft.com/office/drawing/2014/main" id="{5943B376-296E-7247-9849-F42FD7A0C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3" y="136542"/>
            <a:ext cx="10892367" cy="634998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hu-HU" altLang="en-US" sz="3733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hu-HU" altLang="en-US" sz="3733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hu-HU" altLang="en-US" sz="3733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hu-HU" altLang="en-US" sz="3733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hu-HU" altLang="en-US" sz="3733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hu-HU" altLang="en-US" sz="3733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hu-HU" altLang="en-US" sz="3733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hu-HU" altLang="en-US" sz="3733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hu-HU" altLang="en-US" sz="3733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hu-HU" altLang="en-US" sz="3733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hu-HU" altLang="en-US" sz="3733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hu-HU" altLang="en-US" sz="3733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Köszönjük a figyelmet</a:t>
            </a:r>
            <a:r>
              <a:rPr lang="en-GB" altLang="en-US" sz="3733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!</a:t>
            </a:r>
          </a:p>
          <a:p>
            <a:r>
              <a:rPr lang="en-GB" altLang="en-US" sz="3200" dirty="0">
                <a:solidFill>
                  <a:srgbClr val="000090"/>
                </a:solidFill>
                <a:ea typeface="ＭＳ Ｐゴシック" panose="020B0600070205080204" pitchFamily="34" charset="-128"/>
                <a:hlinkClick r:id="rId2"/>
              </a:rPr>
              <a:t>attila.havas@krtk.hu</a:t>
            </a:r>
            <a:endParaRPr lang="en-GB" altLang="en-US" sz="3200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  <a:p>
            <a:r>
              <a:rPr lang="en-GB" altLang="en-US" sz="3200" dirty="0">
                <a:solidFill>
                  <a:srgbClr val="000090"/>
                </a:solidFill>
                <a:ea typeface="ＭＳ Ｐゴシック" panose="020B0600070205080204" pitchFamily="34" charset="-128"/>
                <a:hlinkClick r:id="rId3"/>
              </a:rPr>
              <a:t>gyorgy.molnar@krtk.hu</a:t>
            </a:r>
            <a:endParaRPr lang="hu-HU" altLang="en-US" sz="3733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  <a:p>
            <a:endParaRPr lang="hu-HU" altLang="en-US" sz="3733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  <a:p>
            <a:endParaRPr lang="en-GB" altLang="en-US" sz="3733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34A3A418-57DB-1248-AB57-597F507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1125" y="183540"/>
            <a:ext cx="10363200" cy="1066800"/>
          </a:xfrm>
        </p:spPr>
        <p:txBody>
          <a:bodyPr/>
          <a:lstStyle/>
          <a:p>
            <a:r>
              <a:rPr lang="hu-HU" sz="3600" dirty="0">
                <a:cs typeface="Times New Roman" charset="0"/>
              </a:rPr>
              <a:t>Az üzleti innováció l</a:t>
            </a:r>
            <a:r>
              <a:rPr lang="en-GB" sz="3600" dirty="0" err="1">
                <a:cs typeface="Times New Roman" charset="0"/>
              </a:rPr>
              <a:t>ine</a:t>
            </a:r>
            <a:r>
              <a:rPr lang="hu-HU" sz="3600" dirty="0" err="1">
                <a:cs typeface="Times New Roman" charset="0"/>
              </a:rPr>
              <a:t>áris</a:t>
            </a:r>
            <a:r>
              <a:rPr lang="en-GB" sz="3600" dirty="0">
                <a:cs typeface="Times New Roman" charset="0"/>
              </a:rPr>
              <a:t> </a:t>
            </a:r>
            <a:r>
              <a:rPr lang="en-GB" altLang="hu-HU" sz="3600" dirty="0">
                <a:ea typeface="ＭＳ Ｐゴシック" panose="020B0600070205080204" pitchFamily="34" charset="-128"/>
              </a:rPr>
              <a:t>model</a:t>
            </a:r>
            <a:r>
              <a:rPr lang="hu-HU" altLang="hu-HU" sz="3600" dirty="0" err="1">
                <a:ea typeface="ＭＳ Ｐゴシック" panose="020B0600070205080204" pitchFamily="34" charset="-128"/>
              </a:rPr>
              <a:t>ljei</a:t>
            </a:r>
            <a:endParaRPr lang="en-GB" altLang="hu-HU" sz="2000" dirty="0">
              <a:ea typeface="ＭＳ Ｐゴシック" panose="020B0600070205080204" pitchFamily="34" charset="-128"/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772AEE1A-44A3-E047-B67E-3CE5E7347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1582"/>
            <a:ext cx="11074400" cy="5514218"/>
          </a:xfrm>
        </p:spPr>
        <p:txBody>
          <a:bodyPr/>
          <a:lstStyle/>
          <a:p>
            <a:pPr marL="14400" lvl="1" indent="0">
              <a:lnSpc>
                <a:spcPts val="3147"/>
              </a:lnSpc>
              <a:spcBef>
                <a:spcPts val="400"/>
              </a:spcBef>
              <a:buNone/>
              <a:defRPr/>
            </a:pPr>
            <a:r>
              <a:rPr lang="hu-HU" sz="2800" dirty="0">
                <a:cs typeface="Times New Roman" charset="0"/>
              </a:rPr>
              <a:t>Tudomány</a:t>
            </a:r>
            <a:r>
              <a:rPr lang="en-GB" sz="2800" dirty="0">
                <a:cs typeface="Times New Roman" charset="0"/>
              </a:rPr>
              <a:t>-</a:t>
            </a:r>
            <a:r>
              <a:rPr lang="hu-HU" sz="2800" dirty="0">
                <a:cs typeface="Times New Roman" charset="0"/>
              </a:rPr>
              <a:t>vezérelt</a:t>
            </a:r>
            <a:r>
              <a:rPr lang="en-GB" sz="2800" dirty="0">
                <a:cs typeface="Times New Roman" charset="0"/>
              </a:rPr>
              <a:t>: </a:t>
            </a:r>
            <a:r>
              <a:rPr lang="hu-HU" sz="2800" dirty="0">
                <a:cs typeface="Times New Roman" charset="0"/>
              </a:rPr>
              <a:t>az alapkutatás az </a:t>
            </a:r>
            <a:r>
              <a:rPr lang="en-US" sz="2800" dirty="0" err="1"/>
              <a:t>innov</a:t>
            </a:r>
            <a:r>
              <a:rPr lang="hu-HU" sz="2800" dirty="0" err="1"/>
              <a:t>áció</a:t>
            </a:r>
            <a:r>
              <a:rPr lang="hu-HU" sz="2800" dirty="0"/>
              <a:t> fő forrása</a:t>
            </a:r>
            <a:endParaRPr lang="en-US" sz="2800" dirty="0"/>
          </a:p>
          <a:p>
            <a:pPr marL="623968" lvl="1" indent="-609570">
              <a:lnSpc>
                <a:spcPts val="3147"/>
              </a:lnSpc>
              <a:spcBef>
                <a:spcPts val="400"/>
              </a:spcBef>
              <a:buFont typeface="Arial" charset="0"/>
              <a:buChar char="•"/>
              <a:defRPr/>
            </a:pPr>
            <a:endParaRPr lang="en-US" dirty="0"/>
          </a:p>
          <a:p>
            <a:pPr marL="623968" lvl="1" indent="-609570">
              <a:lnSpc>
                <a:spcPts val="3147"/>
              </a:lnSpc>
              <a:spcBef>
                <a:spcPts val="400"/>
              </a:spcBef>
              <a:buFont typeface="Arial" charset="0"/>
              <a:buChar char="•"/>
              <a:defRPr/>
            </a:pPr>
            <a:endParaRPr lang="en-US" dirty="0"/>
          </a:p>
          <a:p>
            <a:pPr marL="14400" lvl="1" indent="0">
              <a:lnSpc>
                <a:spcPts val="3147"/>
              </a:lnSpc>
              <a:spcBef>
                <a:spcPts val="400"/>
              </a:spcBef>
              <a:buNone/>
              <a:defRPr/>
            </a:pPr>
            <a:endParaRPr lang="en-US" dirty="0"/>
          </a:p>
          <a:p>
            <a:pPr marL="14400" lvl="1" indent="0">
              <a:lnSpc>
                <a:spcPts val="3147"/>
              </a:lnSpc>
              <a:spcBef>
                <a:spcPts val="400"/>
              </a:spcBef>
              <a:buNone/>
              <a:defRPr/>
            </a:pPr>
            <a:endParaRPr lang="en-GB" dirty="0">
              <a:cs typeface="Times New Roman" charset="0"/>
            </a:endParaRPr>
          </a:p>
          <a:p>
            <a:pPr marL="14400" lvl="1" indent="0">
              <a:lnSpc>
                <a:spcPts val="3147"/>
              </a:lnSpc>
              <a:spcBef>
                <a:spcPts val="400"/>
              </a:spcBef>
              <a:buNone/>
              <a:defRPr/>
            </a:pPr>
            <a:r>
              <a:rPr lang="hu-HU" sz="2800" dirty="0">
                <a:cs typeface="Times New Roman" charset="0"/>
              </a:rPr>
              <a:t>Piac-vezérelt</a:t>
            </a:r>
            <a:r>
              <a:rPr lang="en-GB" sz="2800" dirty="0">
                <a:cs typeface="Times New Roman" charset="0"/>
              </a:rPr>
              <a:t>: </a:t>
            </a:r>
            <a:r>
              <a:rPr lang="hu-HU" sz="2800" dirty="0">
                <a:cs typeface="Times New Roman" charset="0"/>
              </a:rPr>
              <a:t>a kereslet az</a:t>
            </a:r>
            <a:r>
              <a:rPr lang="en-US" sz="2800" dirty="0"/>
              <a:t> </a:t>
            </a:r>
            <a:r>
              <a:rPr lang="en-US" sz="2800" dirty="0" err="1"/>
              <a:t>innov</a:t>
            </a:r>
            <a:r>
              <a:rPr lang="hu-HU" sz="2800" dirty="0" err="1"/>
              <a:t>áció</a:t>
            </a:r>
            <a:r>
              <a:rPr lang="hu-HU" sz="2800" dirty="0"/>
              <a:t> fő forrása</a:t>
            </a:r>
            <a:r>
              <a:rPr lang="en-US" sz="2800" dirty="0"/>
              <a:t> </a:t>
            </a:r>
            <a:endParaRPr lang="en-GB" sz="2800" dirty="0">
              <a:cs typeface="Times New Roman" charset="0"/>
            </a:endParaRPr>
          </a:p>
          <a:p>
            <a:pPr marL="431979" lvl="1" indent="-417579">
              <a:lnSpc>
                <a:spcPts val="3813"/>
              </a:lnSpc>
              <a:spcBef>
                <a:spcPts val="800"/>
              </a:spcBef>
              <a:buNone/>
              <a:defRPr/>
            </a:pPr>
            <a:endParaRPr lang="en-GB" sz="3733" dirty="0">
              <a:cs typeface="Times New Roman" charset="0"/>
            </a:endParaRPr>
          </a:p>
          <a:p>
            <a:pPr marL="431979" lvl="1" indent="-417579">
              <a:lnSpc>
                <a:spcPts val="3813"/>
              </a:lnSpc>
              <a:spcBef>
                <a:spcPts val="800"/>
              </a:spcBef>
              <a:buNone/>
              <a:defRPr/>
            </a:pPr>
            <a:endParaRPr lang="en-GB" sz="3733" dirty="0">
              <a:cs typeface="Times New Roman" charset="0"/>
            </a:endParaRPr>
          </a:p>
          <a:p>
            <a:pPr marL="431979" lvl="1" indent="-417579">
              <a:lnSpc>
                <a:spcPts val="3813"/>
              </a:lnSpc>
              <a:spcBef>
                <a:spcPts val="800"/>
              </a:spcBef>
              <a:buNone/>
              <a:defRPr/>
            </a:pPr>
            <a:endParaRPr lang="en-GB" dirty="0">
              <a:cs typeface="Times New Roman" charset="0"/>
            </a:endParaRPr>
          </a:p>
          <a:p>
            <a:pPr>
              <a:buFontTx/>
              <a:buNone/>
              <a:defRPr/>
            </a:pPr>
            <a:r>
              <a:rPr lang="en-GB" sz="2800" dirty="0">
                <a:cs typeface="Times New Roman" charset="0"/>
              </a:rPr>
              <a:t>A</a:t>
            </a:r>
            <a:r>
              <a:rPr lang="hu-HU" sz="2800" dirty="0">
                <a:cs typeface="Times New Roman" charset="0"/>
              </a:rPr>
              <a:t>z innováció sematikus megközelítése</a:t>
            </a:r>
            <a:r>
              <a:rPr lang="en-GB" sz="2800" dirty="0">
                <a:cs typeface="Times New Roman" charset="0"/>
              </a:rPr>
              <a:t>: </a:t>
            </a:r>
            <a:r>
              <a:rPr lang="hu-HU" sz="2800" dirty="0">
                <a:cs typeface="Times New Roman" charset="0"/>
              </a:rPr>
              <a:t>a </a:t>
            </a:r>
            <a:r>
              <a:rPr lang="en-GB" sz="2800" dirty="0">
                <a:cs typeface="Times New Roman" charset="0"/>
              </a:rPr>
              <a:t>line</a:t>
            </a:r>
            <a:r>
              <a:rPr lang="hu-HU" sz="2800" dirty="0">
                <a:cs typeface="Times New Roman" charset="0"/>
              </a:rPr>
              <a:t>á</a:t>
            </a:r>
            <a:r>
              <a:rPr lang="en-GB" sz="2800" dirty="0">
                <a:cs typeface="Times New Roman" charset="0"/>
              </a:rPr>
              <a:t>r</a:t>
            </a:r>
            <a:r>
              <a:rPr lang="hu-HU" sz="2800" dirty="0">
                <a:cs typeface="Times New Roman" charset="0"/>
              </a:rPr>
              <a:t>is</a:t>
            </a:r>
            <a:r>
              <a:rPr lang="en-GB" sz="2800" dirty="0">
                <a:cs typeface="Times New Roman" charset="0"/>
              </a:rPr>
              <a:t> model</a:t>
            </a:r>
            <a:r>
              <a:rPr lang="hu-HU" sz="2800" dirty="0">
                <a:cs typeface="Times New Roman" charset="0"/>
              </a:rPr>
              <a:t>lek azonosítják a folyamat szakaszait és egyirányú ok-okozati összefüggéseket tételeznek</a:t>
            </a:r>
            <a:endParaRPr lang="en-GB" sz="2800" dirty="0">
              <a:cs typeface="Times New Roman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BF43108-D8FA-4045-BE06-B147EC77E0E3}"/>
              </a:ext>
            </a:extLst>
          </p:cNvPr>
          <p:cNvGraphicFramePr/>
          <p:nvPr/>
        </p:nvGraphicFramePr>
        <p:xfrm>
          <a:off x="753193" y="3610903"/>
          <a:ext cx="10270649" cy="157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B7F6A7E-2A79-7C4B-82BD-F52A257868E2}"/>
              </a:ext>
            </a:extLst>
          </p:cNvPr>
          <p:cNvGraphicFramePr/>
          <p:nvPr/>
        </p:nvGraphicFramePr>
        <p:xfrm>
          <a:off x="760576" y="1419022"/>
          <a:ext cx="10442625" cy="151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7923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4FE21E59-6ED9-3447-BD6A-B8ECEBFF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54" y="215429"/>
            <a:ext cx="11353801" cy="8911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en-US" sz="3600" dirty="0">
                <a:ea typeface="ＭＳ Ｐゴシック" panose="020B0600070205080204" pitchFamily="34" charset="-128"/>
              </a:rPr>
              <a:t>A társadalmi </a:t>
            </a:r>
            <a:r>
              <a:rPr lang="en-US" altLang="en-US" dirty="0" err="1">
                <a:ea typeface="ＭＳ Ｐゴシック" panose="020B0600070205080204" pitchFamily="34" charset="-128"/>
              </a:rPr>
              <a:t>innováció</a:t>
            </a:r>
            <a:r>
              <a:rPr lang="hu-HU" altLang="en-US" dirty="0">
                <a:ea typeface="ＭＳ Ｐゴシック" panose="020B0600070205080204" pitchFamily="34" charset="-128"/>
              </a:rPr>
              <a:t> </a:t>
            </a:r>
            <a:r>
              <a:rPr lang="hu-HU" altLang="en-US" sz="3600" dirty="0">
                <a:ea typeface="ＭＳ Ｐゴシック" panose="020B0600070205080204" pitchFamily="34" charset="-128"/>
              </a:rPr>
              <a:t>l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ine</a:t>
            </a:r>
            <a:r>
              <a:rPr lang="hu-HU" altLang="en-US" sz="3600" dirty="0">
                <a:ea typeface="ＭＳ Ｐゴシック" panose="020B0600070205080204" pitchFamily="34" charset="-128"/>
              </a:rPr>
              <a:t>á</a:t>
            </a:r>
            <a:r>
              <a:rPr lang="en-US" altLang="en-US" sz="3600" dirty="0">
                <a:ea typeface="ＭＳ Ｐゴシック" panose="020B0600070205080204" pitchFamily="34" charset="-128"/>
              </a:rPr>
              <a:t>r</a:t>
            </a:r>
            <a:r>
              <a:rPr lang="hu-HU" altLang="en-US" sz="3600" dirty="0">
                <a:ea typeface="ＭＳ Ｐゴシック" panose="020B0600070205080204" pitchFamily="34" charset="-128"/>
              </a:rPr>
              <a:t>is</a:t>
            </a:r>
            <a:r>
              <a:rPr lang="en-US" altLang="en-US" sz="3600" dirty="0">
                <a:ea typeface="ＭＳ Ｐゴシック" panose="020B0600070205080204" pitchFamily="34" charset="-128"/>
              </a:rPr>
              <a:t> model</a:t>
            </a:r>
            <a:r>
              <a:rPr lang="hu-HU" altLang="en-US" sz="3600" dirty="0" err="1">
                <a:ea typeface="ＭＳ Ｐゴシック" panose="020B0600070205080204" pitchFamily="34" charset="-128"/>
              </a:rPr>
              <a:t>ljei</a:t>
            </a:r>
            <a:endParaRPr lang="en-GB" altLang="en-US" sz="36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85B9DD-43F1-954C-B158-2F56EE22EEB4}"/>
              </a:ext>
            </a:extLst>
          </p:cNvPr>
          <p:cNvGraphicFramePr/>
          <p:nvPr/>
        </p:nvGraphicFramePr>
        <p:xfrm>
          <a:off x="629392" y="1011973"/>
          <a:ext cx="11132307" cy="120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B0FE0D7-CF66-7A4A-AA19-466381D6A6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513" y="2603463"/>
          <a:ext cx="10829365" cy="3013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946D2AF-210B-A346-AB3C-4757B0F9F7B7}"/>
              </a:ext>
            </a:extLst>
          </p:cNvPr>
          <p:cNvSpPr txBox="1"/>
          <p:nvPr/>
        </p:nvSpPr>
        <p:spPr>
          <a:xfrm>
            <a:off x="7215267" y="2016228"/>
            <a:ext cx="4647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tx2"/>
                </a:solidFill>
              </a:rPr>
              <a:t>(</a:t>
            </a:r>
            <a:r>
              <a:rPr lang="en-GB" sz="2000" dirty="0" err="1">
                <a:solidFill>
                  <a:schemeClr val="tx2"/>
                </a:solidFill>
              </a:rPr>
              <a:t>Mulgan</a:t>
            </a:r>
            <a:r>
              <a:rPr lang="en-GB" sz="2000" dirty="0">
                <a:solidFill>
                  <a:schemeClr val="tx2"/>
                </a:solidFill>
              </a:rPr>
              <a:t>, 2006)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E6982-2CB9-1D44-BCB5-82B18ADB6C9F}"/>
              </a:ext>
            </a:extLst>
          </p:cNvPr>
          <p:cNvSpPr txBox="1"/>
          <p:nvPr/>
        </p:nvSpPr>
        <p:spPr>
          <a:xfrm>
            <a:off x="8755380" y="4448721"/>
            <a:ext cx="2669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tx2"/>
                </a:solidFill>
              </a:rPr>
              <a:t>(</a:t>
            </a:r>
            <a:r>
              <a:rPr lang="hu-HU" sz="2000" dirty="0" err="1">
                <a:solidFill>
                  <a:schemeClr val="tx2"/>
                </a:solidFill>
              </a:rPr>
              <a:t>Cunha</a:t>
            </a:r>
            <a:r>
              <a:rPr lang="hu-HU" sz="2000" dirty="0">
                <a:solidFill>
                  <a:schemeClr val="tx2"/>
                </a:solidFill>
              </a:rPr>
              <a:t/>
            </a:r>
            <a:br>
              <a:rPr lang="hu-HU" sz="2000" dirty="0">
                <a:solidFill>
                  <a:schemeClr val="tx2"/>
                </a:solidFill>
              </a:rPr>
            </a:br>
            <a:r>
              <a:rPr lang="hu-HU" sz="2000" dirty="0">
                <a:solidFill>
                  <a:schemeClr val="tx2"/>
                </a:solidFill>
              </a:rPr>
              <a:t>and </a:t>
            </a:r>
            <a:r>
              <a:rPr lang="hu-HU" sz="2000" dirty="0" err="1">
                <a:solidFill>
                  <a:schemeClr val="tx2"/>
                </a:solidFill>
              </a:rPr>
              <a:t>Benneworth</a:t>
            </a:r>
            <a:r>
              <a:rPr lang="hu-HU" sz="2000" dirty="0">
                <a:solidFill>
                  <a:schemeClr val="tx2"/>
                </a:solidFill>
              </a:rPr>
              <a:t>, 2013)</a:t>
            </a:r>
            <a:endParaRPr lang="hu-HU" sz="24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7900B-579B-9D43-9841-A5F0CE57B82E}"/>
              </a:ext>
            </a:extLst>
          </p:cNvPr>
          <p:cNvSpPr txBox="1"/>
          <p:nvPr/>
        </p:nvSpPr>
        <p:spPr>
          <a:xfrm>
            <a:off x="505275" y="5515499"/>
            <a:ext cx="10968016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2"/>
                </a:solidFill>
              </a:rPr>
              <a:t>Általában társadalommérnöki (</a:t>
            </a:r>
            <a:r>
              <a:rPr lang="en-GB" sz="2800" dirty="0">
                <a:solidFill>
                  <a:schemeClr val="tx2"/>
                </a:solidFill>
              </a:rPr>
              <a:t>“social engineering”</a:t>
            </a:r>
            <a:r>
              <a:rPr lang="hu-HU" sz="2800" dirty="0">
                <a:solidFill>
                  <a:schemeClr val="tx2"/>
                </a:solidFill>
              </a:rPr>
              <a:t>)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hu-HU" sz="2800" dirty="0">
                <a:solidFill>
                  <a:schemeClr val="tx2"/>
                </a:solidFill>
              </a:rPr>
              <a:t>megközelítések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800"/>
              </a:spcBef>
            </a:pPr>
            <a:r>
              <a:rPr lang="hu-HU" sz="2800" dirty="0">
                <a:solidFill>
                  <a:schemeClr val="tx2"/>
                </a:solidFill>
              </a:rPr>
              <a:t>További példák: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hu-HU" sz="2800" dirty="0" err="1">
                <a:solidFill>
                  <a:schemeClr val="tx2"/>
                </a:solidFill>
              </a:rPr>
              <a:t>Benneworth</a:t>
            </a:r>
            <a:r>
              <a:rPr lang="hu-HU" sz="2800" dirty="0">
                <a:solidFill>
                  <a:schemeClr val="tx2"/>
                </a:solidFill>
              </a:rPr>
              <a:t> and </a:t>
            </a:r>
            <a:r>
              <a:rPr lang="hu-HU" sz="2800" dirty="0" err="1">
                <a:solidFill>
                  <a:schemeClr val="tx2"/>
                </a:solidFill>
              </a:rPr>
              <a:t>Cunha</a:t>
            </a:r>
            <a:r>
              <a:rPr lang="hu-HU" sz="2800" dirty="0">
                <a:solidFill>
                  <a:schemeClr val="tx2"/>
                </a:solidFill>
              </a:rPr>
              <a:t> (2015)</a:t>
            </a:r>
            <a:endParaRPr lang="hu-H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53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283CAED-A0A8-6247-BEC0-8C7299F63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375" y="247721"/>
            <a:ext cx="10363200" cy="1066800"/>
          </a:xfrm>
        </p:spPr>
        <p:txBody>
          <a:bodyPr/>
          <a:lstStyle/>
          <a:p>
            <a:r>
              <a:rPr lang="hu-HU" altLang="hu-HU" sz="3600" dirty="0">
                <a:ea typeface="ＭＳ Ｐゴシック" panose="020B0600070205080204" pitchFamily="34" charset="-128"/>
              </a:rPr>
              <a:t>Az üzleti</a:t>
            </a:r>
            <a:r>
              <a:rPr lang="en-GB" altLang="hu-HU" sz="3600" dirty="0">
                <a:ea typeface="ＭＳ Ｐゴシック" panose="020B0600070205080204" pitchFamily="34" charset="-128"/>
              </a:rPr>
              <a:t> </a:t>
            </a:r>
            <a:r>
              <a:rPr lang="en-GB" altLang="hu-HU" sz="3600" dirty="0" err="1">
                <a:ea typeface="ＭＳ Ｐゴシック" panose="020B0600070205080204" pitchFamily="34" charset="-128"/>
              </a:rPr>
              <a:t>innováció</a:t>
            </a:r>
            <a:r>
              <a:rPr lang="hu-HU" altLang="hu-HU" sz="3600" dirty="0">
                <a:ea typeface="ＭＳ Ｐゴシック" panose="020B0600070205080204" pitchFamily="34" charset="-128"/>
              </a:rPr>
              <a:t> hálózatos modelljei</a:t>
            </a:r>
            <a:endParaRPr lang="en-GB" altLang="hu-HU" sz="2000" dirty="0">
              <a:ea typeface="ＭＳ Ｐゴシック" panose="020B0600070205080204" pitchFamily="34" charset="-128"/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FDF40903-56A7-A149-855F-74CB3E6FA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24085"/>
            <a:ext cx="11074400" cy="4801698"/>
          </a:xfrm>
        </p:spPr>
        <p:txBody>
          <a:bodyPr/>
          <a:lstStyle/>
          <a:p>
            <a:pPr marL="431780" lvl="1" indent="-416964">
              <a:lnSpc>
                <a:spcPts val="3817"/>
              </a:lnSpc>
              <a:spcBef>
                <a:spcPts val="2400"/>
              </a:spcBef>
              <a:buNone/>
            </a:pPr>
            <a:r>
              <a:rPr lang="hu-HU" altLang="hu-HU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Hálózatos</a:t>
            </a:r>
            <a:r>
              <a:rPr lang="en-GB" altLang="hu-HU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model</a:t>
            </a:r>
            <a:r>
              <a:rPr lang="hu-HU" altLang="hu-HU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lek</a:t>
            </a:r>
            <a:endParaRPr lang="en-GB" altLang="hu-HU" sz="28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31780" lvl="1" indent="-416964">
              <a:lnSpc>
                <a:spcPts val="3151"/>
              </a:lnSpc>
              <a:spcBef>
                <a:spcPts val="400"/>
              </a:spcBef>
            </a:pPr>
            <a:r>
              <a:rPr lang="hu-HU" altLang="en-GB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visszacsatolásos</a:t>
            </a:r>
            <a:r>
              <a:rPr lang="en-GB" altLang="hu-HU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model</a:t>
            </a:r>
            <a:r>
              <a:rPr lang="hu-HU" altLang="hu-HU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l</a:t>
            </a:r>
            <a:endParaRPr lang="en-GB" altLang="hu-HU" sz="24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31780" lvl="1" indent="-416964">
              <a:lnSpc>
                <a:spcPts val="3151"/>
              </a:lnSpc>
              <a:spcBef>
                <a:spcPts val="400"/>
              </a:spcBef>
            </a:pPr>
            <a:r>
              <a:rPr lang="hu-HU" altLang="en-GB" sz="2400" dirty="0">
                <a:ea typeface="ＭＳ Ｐゴシック" panose="020B0600070205080204" pitchFamily="34" charset="-128"/>
              </a:rPr>
              <a:t>többcsatornás</a:t>
            </a:r>
            <a:r>
              <a:rPr lang="en-US" altLang="hu-HU" sz="2400" dirty="0">
                <a:ea typeface="ＭＳ Ｐゴシック" panose="020B0600070205080204" pitchFamily="34" charset="-128"/>
              </a:rPr>
              <a:t> </a:t>
            </a:r>
            <a:r>
              <a:rPr lang="en-US" altLang="hu-HU" sz="2400" dirty="0" err="1">
                <a:ea typeface="ＭＳ Ｐゴシック" panose="020B0600070205080204" pitchFamily="34" charset="-128"/>
              </a:rPr>
              <a:t>intera</a:t>
            </a:r>
            <a:r>
              <a:rPr lang="hu-HU" altLang="hu-HU" sz="2400" dirty="0">
                <a:ea typeface="ＭＳ Ｐゴシック" panose="020B0600070205080204" pitchFamily="34" charset="-128"/>
              </a:rPr>
              <a:t>k</a:t>
            </a:r>
            <a:r>
              <a:rPr lang="en-US" altLang="hu-HU" sz="2400" dirty="0">
                <a:ea typeface="ＭＳ Ｐゴシック" panose="020B0600070205080204" pitchFamily="34" charset="-128"/>
              </a:rPr>
              <a:t>t</a:t>
            </a:r>
            <a:r>
              <a:rPr lang="hu-HU" altLang="hu-HU" sz="2400" dirty="0">
                <a:ea typeface="ＭＳ Ｐゴシック" panose="020B0600070205080204" pitchFamily="34" charset="-128"/>
              </a:rPr>
              <a:t>ív</a:t>
            </a:r>
            <a:r>
              <a:rPr lang="en-US" altLang="hu-HU" sz="2400" dirty="0">
                <a:ea typeface="ＭＳ Ｐゴシック" panose="020B0600070205080204" pitchFamily="34" charset="-128"/>
              </a:rPr>
              <a:t> </a:t>
            </a:r>
            <a:r>
              <a:rPr lang="hu-HU" altLang="hu-HU" sz="2400" dirty="0">
                <a:ea typeface="ＭＳ Ｐゴシック" panose="020B0600070205080204" pitchFamily="34" charset="-128"/>
              </a:rPr>
              <a:t>tanulási</a:t>
            </a:r>
            <a:r>
              <a:rPr lang="en-US" altLang="hu-HU" sz="2400" dirty="0">
                <a:ea typeface="ＭＳ Ｐゴシック" panose="020B0600070205080204" pitchFamily="34" charset="-128"/>
              </a:rPr>
              <a:t> model</a:t>
            </a:r>
            <a:r>
              <a:rPr lang="hu-HU" altLang="hu-HU" sz="2400" dirty="0">
                <a:ea typeface="ＭＳ Ｐゴシック" panose="020B0600070205080204" pitchFamily="34" charset="-128"/>
              </a:rPr>
              <a:t>l</a:t>
            </a:r>
            <a:r>
              <a:rPr lang="en-US" altLang="hu-HU" sz="2400" dirty="0">
                <a:ea typeface="ＭＳ Ｐゴシック" panose="020B0600070205080204" pitchFamily="34" charset="-128"/>
              </a:rPr>
              <a:t> </a:t>
            </a:r>
            <a:endParaRPr lang="en-GB" altLang="hu-HU" sz="24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31780" lvl="1" indent="-416964">
              <a:lnSpc>
                <a:spcPts val="3817"/>
              </a:lnSpc>
              <a:spcBef>
                <a:spcPts val="800"/>
              </a:spcBef>
              <a:buNone/>
            </a:pPr>
            <a:endParaRPr lang="en-GB" altLang="hu-HU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31780" lvl="1" indent="-416964">
              <a:lnSpc>
                <a:spcPts val="3817"/>
              </a:lnSpc>
              <a:spcBef>
                <a:spcPts val="800"/>
              </a:spcBef>
              <a:buNone/>
            </a:pPr>
            <a:r>
              <a:rPr lang="hu-HU" altLang="hu-HU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Ezek a modellek az innovációs folyamatok</a:t>
            </a:r>
            <a:r>
              <a:rPr lang="en-GB" altLang="hu-HU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hu-HU" altLang="hu-HU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elemzési eszközei, az elemzések szamárvezetői</a:t>
            </a:r>
            <a:r>
              <a:rPr lang="en-GB" altLang="hu-HU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; </a:t>
            </a:r>
            <a:r>
              <a:rPr lang="hu-HU" altLang="hu-HU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nem azonosítanak</a:t>
            </a:r>
            <a:r>
              <a:rPr lang="en-GB" altLang="hu-HU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hu-HU" altLang="hu-HU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„</a:t>
            </a:r>
            <a:r>
              <a:rPr lang="en-GB" altLang="hu-HU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</a:t>
            </a:r>
            <a:r>
              <a:rPr lang="hu-HU" altLang="hu-HU" sz="2800" dirty="0" err="1">
                <a:ea typeface="ＭＳ Ｐゴシック" panose="020B0600070205080204" pitchFamily="34" charset="-128"/>
                <a:cs typeface="Times New Roman" panose="02020603050405020304" pitchFamily="18" charset="0"/>
              </a:rPr>
              <a:t>zakaszokat</a:t>
            </a:r>
            <a:r>
              <a:rPr lang="hu-HU" altLang="hu-HU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”</a:t>
            </a:r>
            <a:r>
              <a:rPr lang="en-GB" altLang="hu-HU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hu-HU" altLang="hu-HU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vagy oksági kapcsolatokat</a:t>
            </a:r>
            <a:endParaRPr lang="en-GB" altLang="hu-HU" sz="28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31780" lvl="1" indent="-416964">
              <a:lnSpc>
                <a:spcPts val="3817"/>
              </a:lnSpc>
              <a:spcBef>
                <a:spcPts val="800"/>
              </a:spcBef>
              <a:buNone/>
            </a:pPr>
            <a:endParaRPr lang="en-GB" altLang="hu-HU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GB" altLang="hu-HU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8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>
            <a:extLst>
              <a:ext uri="{FF2B5EF4-FFF2-40B4-BE49-F238E27FC236}">
                <a16:creationId xmlns:a16="http://schemas.microsoft.com/office/drawing/2014/main" id="{24937E0D-652D-664D-8C4C-F032BF4EA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5" y="173594"/>
            <a:ext cx="7236776" cy="659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92D59B-0EC2-264B-9CF3-720D0CBBF0F9}"/>
              </a:ext>
            </a:extLst>
          </p:cNvPr>
          <p:cNvSpPr txBox="1"/>
          <p:nvPr/>
        </p:nvSpPr>
        <p:spPr>
          <a:xfrm>
            <a:off x="249384" y="391879"/>
            <a:ext cx="3277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800000"/>
                </a:solidFill>
                <a:latin typeface="+mj-lt"/>
                <a:ea typeface="ＭＳ Ｐゴシック" charset="0"/>
              </a:rPr>
              <a:t>A visszacsatolásos </a:t>
            </a:r>
            <a:r>
              <a:rPr lang="en-GB" b="1" dirty="0">
                <a:solidFill>
                  <a:srgbClr val="800000"/>
                </a:solidFill>
                <a:latin typeface="+mj-lt"/>
                <a:ea typeface="ＭＳ Ｐゴシック" charset="0"/>
              </a:rPr>
              <a:t>model</a:t>
            </a:r>
            <a:r>
              <a:rPr lang="hu-HU" b="1" dirty="0">
                <a:solidFill>
                  <a:srgbClr val="800000"/>
                </a:solidFill>
                <a:latin typeface="+mj-lt"/>
                <a:ea typeface="ＭＳ Ｐゴシック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5630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5F7D18-4AF7-3944-9C05-04635930A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450" y="0"/>
            <a:ext cx="908738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340099-3B7B-674C-B676-CB67D4AF0B88}"/>
              </a:ext>
            </a:extLst>
          </p:cNvPr>
          <p:cNvSpPr txBox="1"/>
          <p:nvPr/>
        </p:nvSpPr>
        <p:spPr>
          <a:xfrm>
            <a:off x="9203376" y="634141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err="1">
                <a:solidFill>
                  <a:schemeClr val="accent1">
                    <a:lumMod val="75000"/>
                  </a:schemeClr>
                </a:solidFill>
              </a:rPr>
              <a:t>Caraça</a:t>
            </a:r>
            <a:r>
              <a:rPr lang="hu-HU" sz="1800" dirty="0">
                <a:solidFill>
                  <a:schemeClr val="accent1">
                    <a:lumMod val="75000"/>
                  </a:schemeClr>
                </a:solidFill>
              </a:rPr>
              <a:t> et </a:t>
            </a:r>
            <a:r>
              <a:rPr lang="hu-HU" sz="1800" dirty="0" err="1">
                <a:solidFill>
                  <a:schemeClr val="accent1">
                    <a:lumMod val="75000"/>
                  </a:schemeClr>
                </a:solidFill>
              </a:rPr>
              <a:t>al</a:t>
            </a:r>
            <a:r>
              <a:rPr lang="hu-HU" sz="1800" dirty="0">
                <a:solidFill>
                  <a:schemeClr val="accent1">
                    <a:lumMod val="75000"/>
                  </a:schemeClr>
                </a:solidFill>
              </a:rPr>
              <a:t>. (2009)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BD9D31-C7C3-6D43-AABA-CFF821F16944}"/>
              </a:ext>
            </a:extLst>
          </p:cNvPr>
          <p:cNvSpPr txBox="1"/>
          <p:nvPr/>
        </p:nvSpPr>
        <p:spPr>
          <a:xfrm>
            <a:off x="249384" y="368127"/>
            <a:ext cx="3277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800000"/>
                </a:solidFill>
                <a:latin typeface="+mj-lt"/>
                <a:ea typeface="ＭＳ Ｐゴシック" charset="0"/>
              </a:rPr>
              <a:t>A többcsatornás</a:t>
            </a:r>
            <a:r>
              <a:rPr lang="en-GB" b="1" dirty="0">
                <a:solidFill>
                  <a:srgbClr val="800000"/>
                </a:solidFill>
                <a:latin typeface="+mj-lt"/>
                <a:ea typeface="ＭＳ Ｐゴシック" charset="0"/>
              </a:rPr>
              <a:t> </a:t>
            </a:r>
            <a:r>
              <a:rPr lang="en-GB" b="1" dirty="0" err="1">
                <a:solidFill>
                  <a:srgbClr val="800000"/>
                </a:solidFill>
                <a:latin typeface="+mj-lt"/>
                <a:ea typeface="ＭＳ Ｐゴシック" charset="0"/>
              </a:rPr>
              <a:t>interaktív</a:t>
            </a:r>
            <a:r>
              <a:rPr lang="en-GB" b="1" dirty="0">
                <a:solidFill>
                  <a:srgbClr val="800000"/>
                </a:solidFill>
                <a:latin typeface="+mj-lt"/>
                <a:ea typeface="ＭＳ Ｐゴシック" charset="0"/>
              </a:rPr>
              <a:t> </a:t>
            </a:r>
            <a:r>
              <a:rPr lang="hu-HU" b="1" dirty="0">
                <a:solidFill>
                  <a:srgbClr val="800000"/>
                </a:solidFill>
                <a:latin typeface="+mj-lt"/>
                <a:ea typeface="ＭＳ Ｐゴシック" charset="0"/>
              </a:rPr>
              <a:t>tanulási</a:t>
            </a:r>
            <a:r>
              <a:rPr lang="en-GB" b="1" dirty="0">
                <a:solidFill>
                  <a:srgbClr val="800000"/>
                </a:solidFill>
                <a:latin typeface="+mj-lt"/>
                <a:ea typeface="ＭＳ Ｐゴシック" charset="0"/>
              </a:rPr>
              <a:t> model</a:t>
            </a:r>
            <a:r>
              <a:rPr lang="hu-HU" b="1" dirty="0">
                <a:solidFill>
                  <a:srgbClr val="800000"/>
                </a:solidFill>
                <a:latin typeface="+mj-lt"/>
                <a:ea typeface="ＭＳ Ｐゴシック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23924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4A8329F-AD88-4843-BA54-21C757078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3" y="158033"/>
            <a:ext cx="11265727" cy="114132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u-HU" sz="3600" dirty="0"/>
              <a:t>Az i</a:t>
            </a:r>
            <a:r>
              <a:rPr lang="en-GB" sz="3600" dirty="0" err="1"/>
              <a:t>nnováció</a:t>
            </a:r>
            <a:r>
              <a:rPr lang="hu-HU" sz="3600" dirty="0"/>
              <a:t>s</a:t>
            </a:r>
            <a:r>
              <a:rPr lang="en-GB" sz="3600" dirty="0"/>
              <a:t> </a:t>
            </a:r>
            <a:r>
              <a:rPr lang="hu-HU" sz="3600" dirty="0"/>
              <a:t>folyamatok</a:t>
            </a:r>
            <a:r>
              <a:rPr lang="en-GB" sz="3600" dirty="0"/>
              <a:t> </a:t>
            </a:r>
            <a:r>
              <a:rPr lang="en-GB" sz="3600" dirty="0" err="1"/>
              <a:t>evol</a:t>
            </a:r>
            <a:r>
              <a:rPr lang="hu-HU" sz="3600" dirty="0" err="1"/>
              <a:t>úciós</a:t>
            </a:r>
            <a:r>
              <a:rPr lang="en-GB" sz="3600" dirty="0"/>
              <a:t> </a:t>
            </a:r>
            <a:r>
              <a:rPr lang="hu-HU" sz="3600" dirty="0"/>
              <a:t>megközelítése</a:t>
            </a:r>
            <a:endParaRPr lang="en-GB" sz="3600" dirty="0">
              <a:solidFill>
                <a:srgbClr val="A50021"/>
              </a:solidFill>
              <a:cs typeface="+mj-cs"/>
              <a:sym typeface="Symbol" charset="0"/>
            </a:endParaRP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34A7CA5B-2806-5446-86F8-6B891F562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5" y="1019026"/>
            <a:ext cx="10773833" cy="569053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endParaRPr lang="hu-HU" sz="28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hu-HU" sz="2800" dirty="0"/>
              <a:t>K</a:t>
            </a:r>
            <a:r>
              <a:rPr lang="en-GB" sz="2800" dirty="0" err="1"/>
              <a:t>umulat</a:t>
            </a:r>
            <a:r>
              <a:rPr lang="hu-HU" sz="2800" dirty="0"/>
              <a:t>ív</a:t>
            </a:r>
            <a:r>
              <a:rPr lang="en-GB" sz="2800" dirty="0"/>
              <a:t>, </a:t>
            </a:r>
            <a:r>
              <a:rPr lang="hu-HU" sz="2800" dirty="0"/>
              <a:t>útfüggő</a:t>
            </a:r>
            <a:r>
              <a:rPr lang="en-GB" sz="2800" dirty="0"/>
              <a:t>, </a:t>
            </a:r>
            <a:r>
              <a:rPr lang="en-GB" sz="2800" dirty="0" err="1"/>
              <a:t>evol</a:t>
            </a:r>
            <a:r>
              <a:rPr lang="hu-HU" sz="2800" dirty="0" err="1"/>
              <a:t>úciós</a:t>
            </a:r>
            <a:r>
              <a:rPr lang="hu-HU" sz="2800" dirty="0"/>
              <a:t> folyamat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400" dirty="0" err="1"/>
              <a:t>vari</a:t>
            </a:r>
            <a:r>
              <a:rPr lang="hu-HU" sz="2400" dirty="0" err="1"/>
              <a:t>ánsok</a:t>
            </a:r>
            <a:r>
              <a:rPr lang="en-GB" sz="2400" dirty="0"/>
              <a:t> </a:t>
            </a:r>
            <a:r>
              <a:rPr lang="hu-HU" sz="2400" dirty="0"/>
              <a:t>létrehozása és</a:t>
            </a:r>
            <a:r>
              <a:rPr lang="en-GB" sz="2400" dirty="0"/>
              <a:t> s</a:t>
            </a:r>
            <a:r>
              <a:rPr lang="hu-HU" sz="2400" dirty="0"/>
              <a:t>z</a:t>
            </a:r>
            <a:r>
              <a:rPr lang="en-GB" sz="2400" dirty="0" err="1"/>
              <a:t>ele</a:t>
            </a:r>
            <a:r>
              <a:rPr lang="hu-HU" sz="2400" dirty="0" err="1"/>
              <a:t>kció</a:t>
            </a:r>
            <a:endParaRPr lang="hu-HU" sz="2800" dirty="0"/>
          </a:p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hu-HU" sz="2800" dirty="0"/>
              <a:t>A tudás különböző típusaira</a:t>
            </a:r>
            <a:r>
              <a:rPr lang="en-GB" sz="2800" dirty="0"/>
              <a:t> </a:t>
            </a:r>
            <a:r>
              <a:rPr lang="en-GB" sz="2000" dirty="0"/>
              <a:t>(T</a:t>
            </a:r>
            <a:r>
              <a:rPr lang="hu-HU" sz="2000" dirty="0" err="1"/>
              <a:t>éT</a:t>
            </a:r>
            <a:r>
              <a:rPr lang="en-GB" sz="2000" dirty="0"/>
              <a:t> </a:t>
            </a:r>
            <a:r>
              <a:rPr lang="hu-HU" sz="2000" dirty="0"/>
              <a:t>és gyakorlati</a:t>
            </a:r>
            <a:r>
              <a:rPr lang="en-GB" sz="2000" dirty="0"/>
              <a:t>)</a:t>
            </a:r>
            <a:r>
              <a:rPr lang="en-GB" sz="2400" dirty="0"/>
              <a:t> </a:t>
            </a:r>
            <a:r>
              <a:rPr lang="hu-HU" dirty="0"/>
              <a:t>és</a:t>
            </a:r>
            <a:r>
              <a:rPr lang="hu-HU" sz="2400" dirty="0"/>
              <a:t> </a:t>
            </a:r>
            <a:r>
              <a:rPr lang="en-GB" sz="2800" dirty="0"/>
              <a:t>form</a:t>
            </a:r>
            <a:r>
              <a:rPr lang="hu-HU" sz="2800" dirty="0" err="1"/>
              <a:t>áira</a:t>
            </a:r>
            <a:r>
              <a:rPr lang="en-GB" sz="2000" dirty="0"/>
              <a:t> (</a:t>
            </a:r>
            <a:r>
              <a:rPr lang="hu-HU" sz="2000" dirty="0"/>
              <a:t>kifejtett és hallgatólagos</a:t>
            </a:r>
            <a:r>
              <a:rPr lang="en-GB" sz="2000" dirty="0"/>
              <a:t>)</a:t>
            </a:r>
            <a:r>
              <a:rPr lang="hu-HU" sz="2000" dirty="0"/>
              <a:t> </a:t>
            </a:r>
            <a:r>
              <a:rPr lang="hu-HU" sz="2800" dirty="0"/>
              <a:t>van szükség</a:t>
            </a:r>
            <a:r>
              <a:rPr lang="en-GB" sz="2800" dirty="0"/>
              <a:t>, </a:t>
            </a:r>
            <a:r>
              <a:rPr lang="hu-HU" sz="2800" dirty="0"/>
              <a:t>amelyek különböző forrásokból származnak és amelyekkel a folyamat legkülönfélébb szereplői rendelkeznek</a:t>
            </a:r>
          </a:p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hu-HU" sz="2800" dirty="0"/>
              <a:t>A tanulási képesség kulcsfontosságú</a:t>
            </a:r>
          </a:p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hu-HU" sz="2800" dirty="0"/>
              <a:t>A szereplők közötti együttműködés</a:t>
            </a:r>
            <a:r>
              <a:rPr lang="en-GB" sz="2800" dirty="0"/>
              <a:t> </a:t>
            </a:r>
            <a:r>
              <a:rPr lang="en-GB" sz="2000" dirty="0"/>
              <a:t>(</a:t>
            </a:r>
            <a:r>
              <a:rPr lang="hu-HU" sz="2000" dirty="0"/>
              <a:t>tudásáramlás</a:t>
            </a:r>
            <a:r>
              <a:rPr lang="en-GB" sz="2000" dirty="0"/>
              <a:t>, </a:t>
            </a:r>
            <a:r>
              <a:rPr lang="hu-HU" sz="2000" dirty="0"/>
              <a:t>kölcsönös előnyök</a:t>
            </a:r>
            <a:r>
              <a:rPr lang="en-GB" sz="2000" dirty="0"/>
              <a:t>)</a:t>
            </a:r>
            <a:endParaRPr lang="hu-HU" sz="3200" dirty="0"/>
          </a:p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hu-HU" sz="2800" dirty="0"/>
              <a:t>Szelekciós mechanizmusok és folyamatok</a:t>
            </a:r>
          </a:p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hu-HU" dirty="0"/>
              <a:t>Terjedés</a:t>
            </a:r>
            <a:r>
              <a:rPr lang="en-GB" sz="2800" dirty="0"/>
              <a:t>: </a:t>
            </a:r>
            <a:r>
              <a:rPr lang="hu-HU" sz="2800" dirty="0"/>
              <a:t>az </a:t>
            </a:r>
            <a:r>
              <a:rPr lang="en-GB" sz="2800" dirty="0" err="1"/>
              <a:t>innov</a:t>
            </a:r>
            <a:r>
              <a:rPr lang="hu-HU" dirty="0" err="1"/>
              <a:t>ációt</a:t>
            </a:r>
            <a:r>
              <a:rPr lang="hu-HU" dirty="0"/>
              <a:t> hozzá kell szabni az eltérő körülményekhez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altLang="en-US" sz="2800" dirty="0">
                <a:solidFill>
                  <a:srgbClr val="800000"/>
                </a:solidFill>
                <a:ea typeface="ＭＳ Ｐゴシック" panose="020B0600070205080204" pitchFamily="34" charset="-128"/>
                <a:sym typeface="Symbol" pitchFamily="2" charset="2"/>
              </a:rPr>
              <a:t> </a:t>
            </a:r>
            <a:r>
              <a:rPr lang="en-GB" dirty="0"/>
              <a:t>a </a:t>
            </a:r>
            <a:r>
              <a:rPr lang="hu-HU" dirty="0"/>
              <a:t>skálázás (</a:t>
            </a:r>
            <a:r>
              <a:rPr lang="en-GB" altLang="en-US" sz="2800" dirty="0">
                <a:sym typeface="Symbol" pitchFamily="2" charset="2"/>
              </a:rPr>
              <a:t>‘</a:t>
            </a:r>
            <a:r>
              <a:rPr lang="en-GB" sz="2800" dirty="0"/>
              <a:t>scaling up’</a:t>
            </a:r>
            <a:r>
              <a:rPr lang="hu-HU" sz="2800" dirty="0"/>
              <a:t>) némileg félrevezető fogalom</a:t>
            </a:r>
            <a:endParaRPr lang="en-GB" sz="2800" dirty="0"/>
          </a:p>
          <a:p>
            <a:pPr marL="455062">
              <a:lnSpc>
                <a:spcPct val="90000"/>
              </a:lnSpc>
            </a:pPr>
            <a:endParaRPr lang="en-GB" altLang="en-US" sz="3200" dirty="0">
              <a:ea typeface="ＭＳ Ｐゴシック" panose="020B0600070205080204" pitchFamily="34" charset="-128"/>
              <a:sym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5491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13393</TotalTime>
  <Words>2095</Words>
  <Application>Microsoft Office PowerPoint</Application>
  <PresentationFormat>Szélesvásznú</PresentationFormat>
  <Paragraphs>379</Paragraphs>
  <Slides>38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7" baseType="lpstr">
      <vt:lpstr>ＭＳ Ｐゴシック</vt:lpstr>
      <vt:lpstr>Arial</vt:lpstr>
      <vt:lpstr>Calibri</vt:lpstr>
      <vt:lpstr>Courier New</vt:lpstr>
      <vt:lpstr>Symbol</vt:lpstr>
      <vt:lpstr>Times</vt:lpstr>
      <vt:lpstr>Times New Roman</vt:lpstr>
      <vt:lpstr>Wingdings</vt:lpstr>
      <vt:lpstr>Office Theme</vt:lpstr>
      <vt:lpstr>A társadalmi innováció modelljei  Javaslat egy új, többcsatornás, interaktív tanulási modellre</vt:lpstr>
      <vt:lpstr>Motiváció</vt:lpstr>
      <vt:lpstr>Vázlat</vt:lpstr>
      <vt:lpstr>Az üzleti innováció lineáris modelljei</vt:lpstr>
      <vt:lpstr>A társadalmi innováció lineáris modelljei</vt:lpstr>
      <vt:lpstr>Az üzleti innováció hálózatos modelljei</vt:lpstr>
      <vt:lpstr>PowerPoint-bemutató</vt:lpstr>
      <vt:lpstr>PowerPoint-bemutató</vt:lpstr>
      <vt:lpstr>Az innovációs folyamatok evolúciós megközelítése</vt:lpstr>
      <vt:lpstr>Egy lényeges különbség: eltérő szelekciós mechanizmusok</vt:lpstr>
      <vt:lpstr>A társadalmi problémák újratermelése</vt:lpstr>
      <vt:lpstr>Elégtelen, sikertelen társadalmi innováció</vt:lpstr>
      <vt:lpstr>PowerPoint-bemutató</vt:lpstr>
      <vt:lpstr>A társadalmi innováció környezetének fő elemei</vt:lpstr>
      <vt:lpstr>Megjegyzések a többcsatornás interaktív tanulási modellhez </vt:lpstr>
      <vt:lpstr>A szereplők közötti interakciók típusai</vt:lpstr>
      <vt:lpstr>A létrehozott, áramló és hasznosított tudás típusai</vt:lpstr>
      <vt:lpstr>Értelmezési keretek</vt:lpstr>
      <vt:lpstr>Értelmezési keretek: üzleti innováció</vt:lpstr>
      <vt:lpstr>Illusztratív Példák</vt:lpstr>
      <vt:lpstr>Interaktív tanulás a mikrohitel iparban</vt:lpstr>
      <vt:lpstr>Interaktív tanulás a mikrohitel iparban (2)</vt:lpstr>
      <vt:lpstr>Mikrohitel ipar: a legfontosabb szereplők</vt:lpstr>
      <vt:lpstr>Mikrohitel ipar: mit tanulnak a szereplők egymástól (példák)</vt:lpstr>
      <vt:lpstr>Interaktív tanulás a mikrohitel iparban (3)</vt:lpstr>
      <vt:lpstr>Kiútprogram </vt:lpstr>
      <vt:lpstr>Kiútprogram: a legfontosabb szereplők</vt:lpstr>
      <vt:lpstr>Kiútprogram: mit tanulnak a szereplők egymástól (példák)</vt:lpstr>
      <vt:lpstr>Szociális lakhatás</vt:lpstr>
      <vt:lpstr>Szociális lakhatás: a fő szereplők</vt:lpstr>
      <vt:lpstr>Szociális lakhatás : az új tudások és megoldások típusai</vt:lpstr>
      <vt:lpstr>Szociális lakhatás: az új tudások és megoldások típusai (2)</vt:lpstr>
      <vt:lpstr>Szociális lakhatás: tanulás a szereplők között (példák)</vt:lpstr>
      <vt:lpstr>következtetések</vt:lpstr>
      <vt:lpstr>A társadalmi innovációs kezdeményezések sokszínűsége</vt:lpstr>
      <vt:lpstr>Terjedés</vt:lpstr>
      <vt:lpstr>További következtetések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Attila Havas</dc:creator>
  <cp:lastModifiedBy>Molnár György</cp:lastModifiedBy>
  <cp:revision>936</cp:revision>
  <cp:lastPrinted>2021-12-06T21:12:45Z</cp:lastPrinted>
  <dcterms:created xsi:type="dcterms:W3CDTF">2013-09-18T07:46:19Z</dcterms:created>
  <dcterms:modified xsi:type="dcterms:W3CDTF">2021-12-08T20:01:54Z</dcterms:modified>
</cp:coreProperties>
</file>