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25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16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0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07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786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79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82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5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7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CD56AF-02CA-46A0-8910-97047CF78392}" type="datetimeFigureOut">
              <a:rPr lang="hu-HU" smtClean="0"/>
              <a:t>2021. 12. 06.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43AAF7-E3B5-47CE-99B8-FD7E4B953B5E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5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5453-38BB-4E3E-A477-F33DEA9A4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Helyi politikai szereplők közösségi média-használata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10857-D9AE-41AF-97F1-3897F2873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Bene Márton</a:t>
            </a:r>
          </a:p>
          <a:p>
            <a:r>
              <a:rPr lang="hu-HU" dirty="0"/>
              <a:t>TK PTI, ELTE ÁJK</a:t>
            </a:r>
          </a:p>
          <a:p>
            <a:r>
              <a:rPr lang="hu-HU" dirty="0"/>
              <a:t>„</a:t>
            </a:r>
            <a:r>
              <a:rPr lang="hu-HU" dirty="0" err="1"/>
              <a:t>Hálózatos</a:t>
            </a:r>
            <a:r>
              <a:rPr lang="hu-HU" dirty="0"/>
              <a:t> lokalitás: A közösségi média helyi politikában játszott szerepének vizsgálata” OTKA-135189</a:t>
            </a:r>
          </a:p>
        </p:txBody>
      </p:sp>
    </p:spTree>
    <p:extLst>
      <p:ext uri="{BB962C8B-B14F-4D97-AF65-F5344CB8AC3E}">
        <p14:creationId xmlns:p14="http://schemas.microsoft.com/office/powerpoint/2010/main" val="143764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2DF32-42DB-46A6-8F23-26E4D2E8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KK2 Mennyire használják a helyi politikusok a </a:t>
            </a:r>
            <a:r>
              <a:rPr lang="hu-HU" dirty="0" err="1"/>
              <a:t>Facebookot</a:t>
            </a:r>
            <a:r>
              <a:rPr lang="hu-HU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0D57A-B599-4708-9C9D-347094D7D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helyi szinten megválasztott politikusok (N= 19,503) ~5%-a rendelkezik olyan Facebook oldallal, ami tett is közzé posztot az elmúlt két évben.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Polgármesterek körében ez az arány ~7%, képviselőknél csak 4,5%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Településtípusonként nagy eltérések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Községben 1%, polgármestereknél 3%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Városban 15%, polgármestereknél 35%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Megyei jogú városokban 66%, polgármestereknél 100%</a:t>
            </a:r>
          </a:p>
        </p:txBody>
      </p:sp>
    </p:spTree>
    <p:extLst>
      <p:ext uri="{BB962C8B-B14F-4D97-AF65-F5344CB8AC3E}">
        <p14:creationId xmlns:p14="http://schemas.microsoft.com/office/powerpoint/2010/main" val="257492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01F20-12EB-4749-8E54-86F04610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Content Placeholder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AF9B2133-9FB1-4DB1-9793-CBDA2D9C3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286603"/>
            <a:ext cx="10058401" cy="6330754"/>
          </a:xfrm>
        </p:spPr>
      </p:pic>
    </p:spTree>
    <p:extLst>
      <p:ext uri="{BB962C8B-B14F-4D97-AF65-F5344CB8AC3E}">
        <p14:creationId xmlns:p14="http://schemas.microsoft.com/office/powerpoint/2010/main" val="192363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FD0F-49B3-4E97-A58F-DB4B523E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A5AFDC5F-262A-46A9-9155-546FAD8BD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28" y="286603"/>
            <a:ext cx="9638665" cy="6066572"/>
          </a:xfrm>
        </p:spPr>
      </p:pic>
    </p:spTree>
    <p:extLst>
      <p:ext uri="{BB962C8B-B14F-4D97-AF65-F5344CB8AC3E}">
        <p14:creationId xmlns:p14="http://schemas.microsoft.com/office/powerpoint/2010/main" val="191853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F907-F292-41D0-9B2E-A5BEF62E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AEE30E-8FF2-4831-A471-D9BA8C126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1" y="1"/>
            <a:ext cx="10153650" cy="6390704"/>
          </a:xfrm>
        </p:spPr>
      </p:pic>
    </p:spTree>
    <p:extLst>
      <p:ext uri="{BB962C8B-B14F-4D97-AF65-F5344CB8AC3E}">
        <p14:creationId xmlns:p14="http://schemas.microsoft.com/office/powerpoint/2010/main" val="333479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/>
              <a:t> KK3. Hogyan kommunikálnak a polgármesterek a Facebookon?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</a:p>
        </p:txBody>
      </p:sp>
      <p:graphicFrame>
        <p:nvGraphicFramePr>
          <p:cNvPr id="4" name="Tartalom helye 3"/>
          <p:cNvGraphicFramePr>
            <a:graphicFrameLocks/>
          </p:cNvGraphicFramePr>
          <p:nvPr/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Budapesti kerület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MJV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Város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Személyes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Pártpolitika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Ünnepi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Covid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Közérdekű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Helyi fejlesztés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63480" y="5163185"/>
            <a:ext cx="1059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1600" dirty="0"/>
              <a:t>A polgármesterek elsődlegesen tájékoztatnak (közérdekű információs és prezentációs funkció): közérdekű információk, Covid, ünnepi bejegyzések, helyi fejlesztésekkel kapcsolatos információk. </a:t>
            </a:r>
            <a:r>
              <a:rPr lang="hu-HU" sz="1600" dirty="0" err="1"/>
              <a:t>Covid-időszakban</a:t>
            </a:r>
            <a:r>
              <a:rPr lang="hu-HU" sz="1600" dirty="0"/>
              <a:t> a posztok 57%-a a </a:t>
            </a:r>
            <a:r>
              <a:rPr lang="hu-HU" sz="1600" dirty="0" err="1"/>
              <a:t>Covidről</a:t>
            </a:r>
            <a:r>
              <a:rPr lang="hu-HU" sz="1600" dirty="0"/>
              <a:t> szól</a:t>
            </a:r>
          </a:p>
          <a:p>
            <a:pPr marL="285750" indent="-285750">
              <a:buFontTx/>
              <a:buChar char="-"/>
            </a:pPr>
            <a:r>
              <a:rPr lang="hu-HU" sz="1600" dirty="0"/>
              <a:t>Pártpolitika alig van, DE: </a:t>
            </a:r>
            <a:r>
              <a:rPr lang="hu-HU" sz="1600" dirty="0" err="1"/>
              <a:t>Covid</a:t>
            </a:r>
            <a:r>
              <a:rPr lang="hu-HU" sz="1600" dirty="0"/>
              <a:t> előtt 9%!</a:t>
            </a:r>
          </a:p>
          <a:p>
            <a:pPr marL="285750" indent="-285750">
              <a:buFontTx/>
              <a:buChar char="-"/>
            </a:pPr>
            <a:r>
              <a:rPr lang="hu-HU" sz="1600" dirty="0" err="1"/>
              <a:t>Perszonalizáció</a:t>
            </a:r>
            <a:r>
              <a:rPr lang="hu-HU" sz="1600" dirty="0"/>
              <a:t> nem jellemző</a:t>
            </a:r>
          </a:p>
        </p:txBody>
      </p:sp>
    </p:spTree>
    <p:extLst>
      <p:ext uri="{BB962C8B-B14F-4D97-AF65-F5344CB8AC3E}">
        <p14:creationId xmlns:p14="http://schemas.microsoft.com/office/powerpoint/2010/main" val="2285781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7CE7-6A9E-439F-B3C1-E75BE943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Interaktivitás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7FFF9AB-D55A-4445-B4CC-9657EDB6D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367351"/>
              </p:ext>
            </p:extLst>
          </p:nvPr>
        </p:nvGraphicFramePr>
        <p:xfrm>
          <a:off x="1802167" y="1908699"/>
          <a:ext cx="7525253" cy="3615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283">
                  <a:extLst>
                    <a:ext uri="{9D8B030D-6E8A-4147-A177-3AD203B41FA5}">
                      <a16:colId xmlns:a16="http://schemas.microsoft.com/office/drawing/2014/main" val="3451664745"/>
                    </a:ext>
                  </a:extLst>
                </a:gridCol>
                <a:gridCol w="1843127">
                  <a:extLst>
                    <a:ext uri="{9D8B030D-6E8A-4147-A177-3AD203B41FA5}">
                      <a16:colId xmlns:a16="http://schemas.microsoft.com/office/drawing/2014/main" val="61590125"/>
                    </a:ext>
                  </a:extLst>
                </a:gridCol>
                <a:gridCol w="1843127">
                  <a:extLst>
                    <a:ext uri="{9D8B030D-6E8A-4147-A177-3AD203B41FA5}">
                      <a16:colId xmlns:a16="http://schemas.microsoft.com/office/drawing/2014/main" val="2644548485"/>
                    </a:ext>
                  </a:extLst>
                </a:gridCol>
                <a:gridCol w="1522716">
                  <a:extLst>
                    <a:ext uri="{9D8B030D-6E8A-4147-A177-3AD203B41FA5}">
                      <a16:colId xmlns:a16="http://schemas.microsoft.com/office/drawing/2014/main" val="279602936"/>
                    </a:ext>
                  </a:extLst>
                </a:gridCol>
              </a:tblGrid>
              <a:tr h="10762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Budapesti kerület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Megyei jogú város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város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7922915"/>
                  </a:ext>
                </a:extLst>
              </a:tr>
              <a:tr h="507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magas fokú reszp.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6%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5%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2%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63741"/>
                  </a:ext>
                </a:extLst>
              </a:tr>
              <a:tr h="507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alacsony fokú reszp.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14%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8%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4%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503167"/>
                  </a:ext>
                </a:extLst>
              </a:tr>
              <a:tr h="507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reszp. hiánya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67%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74%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43%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653946"/>
                  </a:ext>
                </a:extLst>
              </a:tr>
              <a:tr h="507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kommentek hiánya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14%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13%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51%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9541031"/>
                  </a:ext>
                </a:extLst>
              </a:tr>
              <a:tr h="507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N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 dirty="0">
                          <a:effectLst/>
                        </a:rPr>
                        <a:t>660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>
                          <a:effectLst/>
                        </a:rPr>
                        <a:t>690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hu-HU" sz="2000" dirty="0">
                          <a:effectLst/>
                        </a:rPr>
                        <a:t>1618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Arial Unicode MS" panose="020B060402020202020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3306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87E263C-EBF8-490C-9DE7-813C9EC7B08A}"/>
              </a:ext>
            </a:extLst>
          </p:cNvPr>
          <p:cNvSpPr txBox="1"/>
          <p:nvPr/>
        </p:nvSpPr>
        <p:spPr>
          <a:xfrm flipH="1">
            <a:off x="1625944" y="5524038"/>
            <a:ext cx="87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Magas fokú </a:t>
            </a:r>
            <a:r>
              <a:rPr lang="hu-HU" dirty="0" err="1"/>
              <a:t>reszponzivitás</a:t>
            </a:r>
            <a:r>
              <a:rPr lang="hu-HU" dirty="0"/>
              <a:t>: 3-nál több kommentre válaszol</a:t>
            </a:r>
          </a:p>
          <a:p>
            <a:r>
              <a:rPr lang="hu-HU" dirty="0"/>
              <a:t>Alacsony fokú </a:t>
            </a:r>
            <a:r>
              <a:rPr lang="hu-HU" dirty="0" err="1"/>
              <a:t>repszonzivitás</a:t>
            </a:r>
            <a:r>
              <a:rPr lang="hu-HU" dirty="0"/>
              <a:t>: 1-3 kommentre válaszol</a:t>
            </a:r>
          </a:p>
        </p:txBody>
      </p:sp>
    </p:spTree>
    <p:extLst>
      <p:ext uri="{BB962C8B-B14F-4D97-AF65-F5344CB8AC3E}">
        <p14:creationId xmlns:p14="http://schemas.microsoft.com/office/powerpoint/2010/main" val="287105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Országos mobilizáció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posztok 94-98%-ában nem jelenik meg országos pártra való utalás!</a:t>
            </a:r>
          </a:p>
          <a:p>
            <a:r>
              <a:rPr lang="hu-HU" dirty="0"/>
              <a:t>Országos politikus a posztok 8-9%-ában jelenik meg</a:t>
            </a:r>
          </a:p>
          <a:p>
            <a:r>
              <a:rPr lang="hu-HU" dirty="0"/>
              <a:t>Az országos politikát jelentős mértékben meghatározó témák elvétve bukkannak csak fel</a:t>
            </a:r>
          </a:p>
          <a:p>
            <a:pPr lvl="1"/>
            <a:r>
              <a:rPr lang="hu-HU" dirty="0"/>
              <a:t>Környezetvédelem: 2%</a:t>
            </a:r>
          </a:p>
          <a:p>
            <a:pPr lvl="1"/>
            <a:r>
              <a:rPr lang="hu-HU" dirty="0"/>
              <a:t>Nemzeti identitás: 2%</a:t>
            </a:r>
          </a:p>
          <a:p>
            <a:pPr lvl="1"/>
            <a:r>
              <a:rPr lang="hu-HU" dirty="0"/>
              <a:t>Határon túli magyarok, EU/nyugat mint érték, család mint érték, LMBTQ, migráció &lt;0,5%</a:t>
            </a:r>
          </a:p>
        </p:txBody>
      </p:sp>
    </p:spTree>
    <p:extLst>
      <p:ext uri="{BB962C8B-B14F-4D97-AF65-F5344CB8AC3E}">
        <p14:creationId xmlns:p14="http://schemas.microsoft.com/office/powerpoint/2010/main" val="1026911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7C452-A366-49D2-B477-A7F0A8C0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Összegzés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2D68-AC62-4A83-8426-9618E6E2E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helyi politika markánsan jelen van a felhasználók Facebook-tapasztalataiban, legalább annyira mint az országos politika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Van is igény ezekre a tartalmakra, valamivel népszerűbb is mint az országos politika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Politikusok szintjén azonban még viszonylag alacsony az adoptáció szintje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Miközben országos szinten a Facebook-használat általános, helyi szinten – különösen kisebb településeken - még innovációnak számít.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Jelentős helyi egyenlőtlenségek, nagyvárosokban már meglehetősen általános az önkormányzati képviselők szintjén is, kistelepüléseken még a polgármestereknél is ritka.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Aktivitás szintjén is jelentős különbségek a községi felhasználók és a városi felhasználók között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Polgármesterek szintjén meglehetősen magas elérési ráta, a városvezetők követői tábora a lakosság meghatározó részét teszi ki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sz="2000" dirty="0"/>
              <a:t>A használatot a közérdekű információk és a végzett munka bemutatása dominálja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Interaktivitás sem ritka, még ha nem is általános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Országos mobilizáció kampányidőszakon kívül nem jellemző</a:t>
            </a:r>
          </a:p>
        </p:txBody>
      </p:sp>
    </p:spTree>
    <p:extLst>
      <p:ext uri="{BB962C8B-B14F-4D97-AF65-F5344CB8AC3E}">
        <p14:creationId xmlns:p14="http://schemas.microsoft.com/office/powerpoint/2010/main" val="308204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91D5-4414-4F10-9BAB-C1D03E150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Hálózatos</a:t>
            </a:r>
            <a:r>
              <a:rPr lang="hu-HU" dirty="0"/>
              <a:t> lokalitás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31BAF-717F-4A1C-A9ED-6D4EC3105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közösségi média nem csak a glóbuszt, hanem a helyi közösségeket is „behálózta”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Facebookon a kapcsolatok általában az ismeretségen alapulnak -&gt; gyenge kapcsolatok -&gt; egy helyen élő emberek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Események, csoportok, oldalak – helyi szintű tevékenységek koordinálása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Iskola/munkahely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Adok/veszek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Történések, programok stb.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Fontos információk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Civil kezdeményezések</a:t>
            </a:r>
          </a:p>
          <a:p>
            <a:pPr marL="201168" lvl="1" indent="0">
              <a:buNone/>
            </a:pPr>
            <a:endParaRPr lang="hu-HU" dirty="0"/>
          </a:p>
          <a:p>
            <a:pPr marL="201168" lvl="1" indent="0">
              <a:buNone/>
            </a:pPr>
            <a:r>
              <a:rPr lang="hu-HU" dirty="0"/>
              <a:t>-&gt; A lokalitás feltételezhetően erősen jelen van a felhasználók mindennapi Facebook-tapasztalataiban</a:t>
            </a:r>
          </a:p>
        </p:txBody>
      </p:sp>
    </p:spTree>
    <p:extLst>
      <p:ext uri="{BB962C8B-B14F-4D97-AF65-F5344CB8AC3E}">
        <p14:creationId xmlns:p14="http://schemas.microsoft.com/office/powerpoint/2010/main" val="103828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EBB14-5A79-4659-AA31-58988594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Facebook politikai alkalmazása – egy innováció terjedése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F17B-D5D3-4922-89B8-5037106A3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politikai elit már a 2000-es évek eleje óta kísérletezik online eszközökkel – főleg a pártok és pártvezetők szintjén.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Facebook a 2010-es választástól van jelen -&gt; pártok és pártvezetők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„a magyar választási kampányban mi a választást javarészben a kontrollálhatatlan interneten és a Facebookon nyertük meg” (Orbán Viktor, 2011.01.19, Európai Parlament plenáris ülése)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2014-es kampány: Az EVK-k első három helyén végző jelöltek 58%-a rendelkezik FB-oldallal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1600" dirty="0"/>
              <a:t> A választási eredményre is kimutatható hatást gyakorol az egyéni képviselőjelöltek szintjén: átlagosan egy megosztással jobb teljesítmény 2,8 pluszszavazatot eredményez.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2018-as kampány: Szinte teljes lefedettség. EVK-k első három helyén végző jelöltek 92%-a, 1%-</a:t>
            </a:r>
            <a:r>
              <a:rPr lang="hu-HU" sz="2000" dirty="0" err="1"/>
              <a:t>nál</a:t>
            </a:r>
            <a:r>
              <a:rPr lang="hu-HU" sz="2000" dirty="0"/>
              <a:t> jobb teljesítményt mutató jelöltek 86%-a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De mi a helyzet helyi szinten?</a:t>
            </a:r>
          </a:p>
        </p:txBody>
      </p:sp>
    </p:spTree>
    <p:extLst>
      <p:ext uri="{BB962C8B-B14F-4D97-AF65-F5344CB8AC3E}">
        <p14:creationId xmlns:p14="http://schemas.microsoft.com/office/powerpoint/2010/main" val="126615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88A4-601A-4299-9366-9CA98F44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Facebook alkalmazása mint helyi politikai innováció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952E-FBDA-4575-89D5-AB43535F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Országos szinten a Facebook általánosan használt kampányeszköz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Helyi szinten más funkciója is lehet a politikai szereplők közösségi média tevékenységének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Közérdekű információs funkció: a képviseltek hatékony tájékoztatásának eszköze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Helyi szinten sokkal nehezebb elérni a releváns információkkal a választókat, mint országos szinten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Interakciós funkció: az állampolgárokkal való kapcsolattartás eszköze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Kommentek, személyes üzenetek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Prezentációs funkció: a képviselői/városvezetői munka bemutatásának az eszköze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A közösségi oldalon kívül nagyon nehéz láthatóvá tenni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Visszacsatolási funkció: a választói igények feltérképezésének, megismerésének eszköze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Kommentek, reakciók, kérdések, csoportokban való aktivitás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Pártkampány mobilizációs funkció: Pártüzenetek helyi szinten való propagálásának eszköze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Helyi tartalmak közé csomagolva országos politikai üzenetek is megjeleníthetőek</a:t>
            </a:r>
          </a:p>
        </p:txBody>
      </p:sp>
    </p:spTree>
    <p:extLst>
      <p:ext uri="{BB962C8B-B14F-4D97-AF65-F5344CB8AC3E}">
        <p14:creationId xmlns:p14="http://schemas.microsoft.com/office/powerpoint/2010/main" val="1194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82F2-EF7A-4B22-B859-88BF57B4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Kutatási kérdések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DA7C-C63A-40E7-9A07-6A131DCB9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Keresleti oldal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KK1. Mennyire van jelen a helyi szint az állampolgárok Facebook-aktivitásában?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Módszer: 1000 fős reprezentatív minta (</a:t>
            </a:r>
            <a:r>
              <a:rPr lang="hu-HU" dirty="0" err="1"/>
              <a:t>Závecz</a:t>
            </a:r>
            <a:r>
              <a:rPr lang="hu-HU" dirty="0"/>
              <a:t> Research, 2021 november)</a:t>
            </a:r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Kínálati oldal</a:t>
            </a:r>
          </a:p>
          <a:p>
            <a:pPr marL="274320" lvl="3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KK2. </a:t>
            </a:r>
            <a:r>
              <a:rPr lang="hu-HU" sz="1800" dirty="0"/>
              <a:t>Mennyire használják a helyi politikusok a </a:t>
            </a:r>
            <a:r>
              <a:rPr lang="hu-HU" sz="1800" dirty="0" err="1"/>
              <a:t>Facebookot</a:t>
            </a:r>
            <a:r>
              <a:rPr lang="hu-HU" sz="1800" dirty="0"/>
              <a:t>?</a:t>
            </a:r>
          </a:p>
          <a:p>
            <a:pPr lvl="2">
              <a:buSzPct val="100000"/>
              <a:buFont typeface="Wingdings" panose="05000000000000000000" pitchFamily="2" charset="2"/>
              <a:buChar char="§"/>
            </a:pPr>
            <a:r>
              <a:rPr lang="hu-HU" dirty="0"/>
              <a:t>Módszer: Magyarország összes településének (N = 3155) összes megválasztott politikusának (19503) vizsgálata (kivéve Budapest). Facebook-jelenlét, posztok száma, követők száma, reakciók száma 2019.10.14 és 2021.10.14 között. </a:t>
            </a:r>
          </a:p>
          <a:p>
            <a:pPr marL="274320" lvl="3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sz="2000" dirty="0"/>
              <a:t> KK3. Hogyan kommunikálnak a polgármesterek a Facebookon?</a:t>
            </a:r>
          </a:p>
          <a:p>
            <a:pPr marL="457200" lvl="4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hu-HU" dirty="0"/>
              <a:t> Módszer: 99 városi polgármester (összes megyei jogú város + budapesti kerület + véletlen egyéb város minta) 2020 első félévében folytatott kommunikációjának tartalomelemzése (N = 2970 poszt)</a:t>
            </a:r>
          </a:p>
        </p:txBody>
      </p:sp>
    </p:spTree>
    <p:extLst>
      <p:ext uri="{BB962C8B-B14F-4D97-AF65-F5344CB8AC3E}">
        <p14:creationId xmlns:p14="http://schemas.microsoft.com/office/powerpoint/2010/main" val="166841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71B3-9CD5-4C8E-8901-AB22E36A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KK1. Mennyire van jelen a helyi szint az állampolgárok Facebook-aktivitásában?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43F2A1CD-183A-4304-BE54-AB1E1B449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630" y="1737360"/>
            <a:ext cx="7179900" cy="4519026"/>
          </a:xfrm>
        </p:spPr>
      </p:pic>
    </p:spTree>
    <p:extLst>
      <p:ext uri="{BB962C8B-B14F-4D97-AF65-F5344CB8AC3E}">
        <p14:creationId xmlns:p14="http://schemas.microsoft.com/office/powerpoint/2010/main" val="15044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7577A-AB6B-4DBC-B49B-0468C2C9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KK1. Mennyire van jelen a helyi szint az Facebook-aktivitásában?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2CE7CD0E-81A0-4A37-80D8-1346A05305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74" y="355146"/>
            <a:ext cx="9451824" cy="5948974"/>
          </a:xfrm>
        </p:spPr>
      </p:pic>
    </p:spTree>
    <p:extLst>
      <p:ext uri="{BB962C8B-B14F-4D97-AF65-F5344CB8AC3E}">
        <p14:creationId xmlns:p14="http://schemas.microsoft.com/office/powerpoint/2010/main" val="125827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5A53-1671-459D-8F78-298C3E94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8F65541-8A8C-49C0-A01B-FDAF5356D6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80431"/>
            <a:ext cx="9742170" cy="6131718"/>
          </a:xfrm>
        </p:spPr>
      </p:pic>
    </p:spTree>
    <p:extLst>
      <p:ext uri="{BB962C8B-B14F-4D97-AF65-F5344CB8AC3E}">
        <p14:creationId xmlns:p14="http://schemas.microsoft.com/office/powerpoint/2010/main" val="28443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A177-08C8-4EA4-A972-C20332E8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Helyi csoportok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75951-43BF-4CAC-90C9-7DDA33DA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</a:t>
            </a:r>
            <a:r>
              <a:rPr lang="hu-HU" dirty="0" err="1"/>
              <a:t>Facebookot</a:t>
            </a:r>
            <a:r>
              <a:rPr lang="hu-HU" dirty="0"/>
              <a:t> használó válaszadók 39%-a, az összes válaszadó 28%-a tagja helyi Facebook-csoportnak.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csoporttagok rendszeresen találkoznak ezekben a csoportokban a polgármester és az önkormányzati képviselők tartalmaival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Pusztán a csoporttagok harmada mondta, hogy soha nem találkozik e szereplők posztjaival.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csoporttagok több mint negyede legalább hetente találkozik a polgármester (28%) vagy valamelyik önkormányzati képviselő (27%) posztjaival.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polgármestert nem követő csoporttagok negyedét is hetente éri el a polgármester ezekben a csoportokban</a:t>
            </a:r>
          </a:p>
        </p:txBody>
      </p:sp>
    </p:spTree>
    <p:extLst>
      <p:ext uri="{BB962C8B-B14F-4D97-AF65-F5344CB8AC3E}">
        <p14:creationId xmlns:p14="http://schemas.microsoft.com/office/powerpoint/2010/main" val="6804682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422</TotalTime>
  <Words>1056</Words>
  <Application>Microsoft Office PowerPoint</Application>
  <PresentationFormat>Widescreen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Retrospect</vt:lpstr>
      <vt:lpstr>Helyi politikai szereplők közösségi média-használata</vt:lpstr>
      <vt:lpstr>Hálózatos lokalitás</vt:lpstr>
      <vt:lpstr>A Facebook politikai alkalmazása – egy innováció terjedése</vt:lpstr>
      <vt:lpstr>A Facebook alkalmazása mint helyi politikai innováció</vt:lpstr>
      <vt:lpstr>Kutatási kérdések</vt:lpstr>
      <vt:lpstr>KK1. Mennyire van jelen a helyi szint az állampolgárok Facebook-aktivitásában?</vt:lpstr>
      <vt:lpstr>KK1. Mennyire van jelen a helyi szint az Facebook-aktivitásában?</vt:lpstr>
      <vt:lpstr>PowerPoint Presentation</vt:lpstr>
      <vt:lpstr>Helyi csoportok</vt:lpstr>
      <vt:lpstr>KK2 Mennyire használják a helyi politikusok a Facebookot?</vt:lpstr>
      <vt:lpstr>PowerPoint Presentation</vt:lpstr>
      <vt:lpstr>PowerPoint Presentation</vt:lpstr>
      <vt:lpstr>PowerPoint Presentation</vt:lpstr>
      <vt:lpstr> KK3. Hogyan kommunikálnak a polgármesterek a Facebookon?</vt:lpstr>
      <vt:lpstr>Interaktivitás</vt:lpstr>
      <vt:lpstr>Országos mobilizáció</vt:lpstr>
      <vt:lpstr>Összegzés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Helyi politikai szereplők közösségi média-használata</dc:title>
  <dc:creator>Bene Márton</dc:creator>
  <cp:lastModifiedBy>Bene Márton</cp:lastModifiedBy>
  <cp:revision>1</cp:revision>
  <dcterms:created xsi:type="dcterms:W3CDTF">2021-12-06T07:06:53Z</dcterms:created>
  <dcterms:modified xsi:type="dcterms:W3CDTF">2021-12-06T14:09:06Z</dcterms:modified>
</cp:coreProperties>
</file>